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notesSlide+xml" PartName="/ppt/notesSlides/notesSlide33.xml"/>
  <Override ContentType="application/vnd.openxmlformats-officedocument.presentationml.notesSlide+xml" PartName="/ppt/notesSlides/notesSlide34.xml"/>
  <Override ContentType="application/vnd.openxmlformats-officedocument.presentationml.notesSlide+xml" PartName="/ppt/notesSlides/notesSlide35.xml"/>
  <Override ContentType="application/vnd.openxmlformats-officedocument.presentationml.notesSlide+xml" PartName="/ppt/notesSlides/notesSlide36.xml"/>
  <Override ContentType="application/vnd.openxmlformats-officedocument.presentationml.notesSlide+xml" PartName="/ppt/notesSlides/notesSlide37.xml"/>
  <Override ContentType="application/vnd.openxmlformats-officedocument.presentationml.notesSlide+xml" PartName="/ppt/notesSlides/notesSlide38.xml"/>
  <Override ContentType="application/vnd.openxmlformats-officedocument.presentationml.notesSlide+xml" PartName="/ppt/notesSlides/notesSlide39.xml"/>
  <Override ContentType="application/vnd.openxmlformats-officedocument.presentationml.notesSlide+xml" PartName="/ppt/notesSlides/notesSlide40.xml"/>
  <Override ContentType="application/vnd.openxmlformats-officedocument.presentationml.notesSlide+xml" PartName="/ppt/notesSlides/notesSlide41.xml"/>
  <Override ContentType="application/vnd.openxmlformats-officedocument.presentationml.notesSlide+xml" PartName="/ppt/notesSlides/notesSlide42.xml"/>
  <Override ContentType="application/vnd.openxmlformats-officedocument.presentationml.notesSlide+xml" PartName="/ppt/notesSlides/notesSlide43.xml"/>
  <Override ContentType="application/vnd.openxmlformats-officedocument.presentationml.notesSlide+xml" PartName="/ppt/notesSlides/notesSlide4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47.xml"/>
  <Override ContentType="application/vnd.openxmlformats-officedocument.presentationml.notesSlide+xml" PartName="/ppt/notesSlides/notesSlide48.xml"/>
  <Override ContentType="application/vnd.openxmlformats-officedocument.presentationml.notesSlide+xml" PartName="/ppt/notesSlides/notesSlide49.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x="18288000" cy="10287000"/>
  <p:notesSz cx="6858000" cy="9144000"/>
  <p:embeddedFontLst>
    <p:embeddedFont>
      <p:font typeface="Canva Sans Bold" charset="1" panose="020B0803030501040103"/>
      <p:regular r:id="rId58"/>
    </p:embeddedFont>
    <p:embeddedFont>
      <p:font typeface="Fraunces" charset="1" panose="00000000000000000000"/>
      <p:regular r:id="rId60"/>
    </p:embeddedFont>
    <p:embeddedFont>
      <p:font typeface="Arimo" charset="1" panose="020B0604020202020204"/>
      <p:regular r:id="rId61"/>
    </p:embeddedFont>
    <p:embeddedFont>
      <p:font typeface="Canva Sans" charset="1" panose="020B0503030501040103"/>
      <p:regular r:id="rId6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00" Target="notesSlides/notesSlide40.xml" Type="http://schemas.openxmlformats.org/officeDocument/2006/relationships/notesSlide"/><Relationship Id="rId101" Target="notesSlides/notesSlide41.xml" Type="http://schemas.openxmlformats.org/officeDocument/2006/relationships/notesSlide"/><Relationship Id="rId102" Target="notesSlides/notesSlide42.xml" Type="http://schemas.openxmlformats.org/officeDocument/2006/relationships/notesSlide"/><Relationship Id="rId103" Target="notesSlides/notesSlide43.xml" Type="http://schemas.openxmlformats.org/officeDocument/2006/relationships/notesSlide"/><Relationship Id="rId104" Target="notesSlides/notesSlide44.xml" Type="http://schemas.openxmlformats.org/officeDocument/2006/relationships/notesSlide"/><Relationship Id="rId105" Target="notesSlides/notesSlide45.xml" Type="http://schemas.openxmlformats.org/officeDocument/2006/relationships/notesSlide"/><Relationship Id="rId106" Target="notesSlides/notesSlide46.xml" Type="http://schemas.openxmlformats.org/officeDocument/2006/relationships/notesSlide"/><Relationship Id="rId107" Target="notesSlides/notesSlide47.xml" Type="http://schemas.openxmlformats.org/officeDocument/2006/relationships/notesSlide"/><Relationship Id="rId108" Target="notesSlides/notesSlide48.xml" Type="http://schemas.openxmlformats.org/officeDocument/2006/relationships/notesSlide"/><Relationship Id="rId109" Target="notesSlides/notesSlide49.xml" Type="http://schemas.openxmlformats.org/officeDocument/2006/relationships/note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notesMasters/notesMaster1.xml" Type="http://schemas.openxmlformats.org/officeDocument/2006/relationships/notesMaster"/><Relationship Id="rId56" Target="theme/theme2.xml" Type="http://schemas.openxmlformats.org/officeDocument/2006/relationships/theme"/><Relationship Id="rId57" Target="notesSlides/notesSlide1.xml" Type="http://schemas.openxmlformats.org/officeDocument/2006/relationships/notesSlide"/><Relationship Id="rId58" Target="fonts/font58.fntdata" Type="http://schemas.openxmlformats.org/officeDocument/2006/relationships/font"/><Relationship Id="rId59" Target="notesSlides/notesSlide2.xml" Type="http://schemas.openxmlformats.org/officeDocument/2006/relationships/notesSlide"/><Relationship Id="rId6" Target="slides/slide1.xml" Type="http://schemas.openxmlformats.org/officeDocument/2006/relationships/slide"/><Relationship Id="rId60" Target="fonts/font60.fntdata" Type="http://schemas.openxmlformats.org/officeDocument/2006/relationships/font"/><Relationship Id="rId61" Target="fonts/font61.fntdata" Type="http://schemas.openxmlformats.org/officeDocument/2006/relationships/font"/><Relationship Id="rId62" Target="notesSlides/notesSlide3.xml" Type="http://schemas.openxmlformats.org/officeDocument/2006/relationships/notesSlide"/><Relationship Id="rId63" Target="fonts/font63.fntdata" Type="http://schemas.openxmlformats.org/officeDocument/2006/relationships/font"/><Relationship Id="rId64" Target="notesSlides/notesSlide4.xml" Type="http://schemas.openxmlformats.org/officeDocument/2006/relationships/notesSlide"/><Relationship Id="rId65" Target="notesSlides/notesSlide5.xml" Type="http://schemas.openxmlformats.org/officeDocument/2006/relationships/notesSlide"/><Relationship Id="rId66" Target="notesSlides/notesSlide6.xml" Type="http://schemas.openxmlformats.org/officeDocument/2006/relationships/notesSlide"/><Relationship Id="rId67" Target="notesSlides/notesSlide7.xml" Type="http://schemas.openxmlformats.org/officeDocument/2006/relationships/notesSlide"/><Relationship Id="rId68" Target="notesSlides/notesSlide8.xml" Type="http://schemas.openxmlformats.org/officeDocument/2006/relationships/notesSlide"/><Relationship Id="rId69" Target="notesSlides/notesSlide9.xml" Type="http://schemas.openxmlformats.org/officeDocument/2006/relationships/notesSlide"/><Relationship Id="rId7" Target="slides/slide2.xml" Type="http://schemas.openxmlformats.org/officeDocument/2006/relationships/slide"/><Relationship Id="rId70" Target="notesSlides/notesSlide10.xml" Type="http://schemas.openxmlformats.org/officeDocument/2006/relationships/notesSlide"/><Relationship Id="rId71" Target="notesSlides/notesSlide11.xml" Type="http://schemas.openxmlformats.org/officeDocument/2006/relationships/notesSlide"/><Relationship Id="rId72" Target="notesSlides/notesSlide12.xml" Type="http://schemas.openxmlformats.org/officeDocument/2006/relationships/notesSlide"/><Relationship Id="rId73" Target="notesSlides/notesSlide13.xml" Type="http://schemas.openxmlformats.org/officeDocument/2006/relationships/notesSlide"/><Relationship Id="rId74" Target="notesSlides/notesSlide14.xml" Type="http://schemas.openxmlformats.org/officeDocument/2006/relationships/notesSlide"/><Relationship Id="rId75" Target="notesSlides/notesSlide15.xml" Type="http://schemas.openxmlformats.org/officeDocument/2006/relationships/notesSlide"/><Relationship Id="rId76" Target="notesSlides/notesSlide16.xml" Type="http://schemas.openxmlformats.org/officeDocument/2006/relationships/notesSlide"/><Relationship Id="rId77" Target="notesSlides/notesSlide17.xml" Type="http://schemas.openxmlformats.org/officeDocument/2006/relationships/notesSlide"/><Relationship Id="rId78" Target="notesSlides/notesSlide18.xml" Type="http://schemas.openxmlformats.org/officeDocument/2006/relationships/notesSlide"/><Relationship Id="rId79" Target="notesSlides/notesSlide19.xml" Type="http://schemas.openxmlformats.org/officeDocument/2006/relationships/notesSlide"/><Relationship Id="rId8" Target="slides/slide3.xml" Type="http://schemas.openxmlformats.org/officeDocument/2006/relationships/slide"/><Relationship Id="rId80" Target="notesSlides/notesSlide20.xml" Type="http://schemas.openxmlformats.org/officeDocument/2006/relationships/notesSlide"/><Relationship Id="rId81" Target="notesSlides/notesSlide21.xml" Type="http://schemas.openxmlformats.org/officeDocument/2006/relationships/notesSlide"/><Relationship Id="rId82" Target="notesSlides/notesSlide22.xml" Type="http://schemas.openxmlformats.org/officeDocument/2006/relationships/notesSlide"/><Relationship Id="rId83" Target="notesSlides/notesSlide23.xml" Type="http://schemas.openxmlformats.org/officeDocument/2006/relationships/notesSlide"/><Relationship Id="rId84" Target="notesSlides/notesSlide24.xml" Type="http://schemas.openxmlformats.org/officeDocument/2006/relationships/notesSlide"/><Relationship Id="rId85" Target="notesSlides/notesSlide25.xml" Type="http://schemas.openxmlformats.org/officeDocument/2006/relationships/notesSlide"/><Relationship Id="rId86" Target="notesSlides/notesSlide26.xml" Type="http://schemas.openxmlformats.org/officeDocument/2006/relationships/notesSlide"/><Relationship Id="rId87" Target="notesSlides/notesSlide27.xml" Type="http://schemas.openxmlformats.org/officeDocument/2006/relationships/notesSlide"/><Relationship Id="rId88" Target="notesSlides/notesSlide28.xml" Type="http://schemas.openxmlformats.org/officeDocument/2006/relationships/notesSlide"/><Relationship Id="rId89" Target="notesSlides/notesSlide29.xml" Type="http://schemas.openxmlformats.org/officeDocument/2006/relationships/notesSlide"/><Relationship Id="rId9" Target="slides/slide4.xml" Type="http://schemas.openxmlformats.org/officeDocument/2006/relationships/slide"/><Relationship Id="rId90" Target="notesSlides/notesSlide30.xml" Type="http://schemas.openxmlformats.org/officeDocument/2006/relationships/notesSlide"/><Relationship Id="rId91" Target="notesSlides/notesSlide31.xml" Type="http://schemas.openxmlformats.org/officeDocument/2006/relationships/notesSlide"/><Relationship Id="rId92" Target="notesSlides/notesSlide32.xml" Type="http://schemas.openxmlformats.org/officeDocument/2006/relationships/notesSlide"/><Relationship Id="rId93" Target="notesSlides/notesSlide33.xml" Type="http://schemas.openxmlformats.org/officeDocument/2006/relationships/notesSlide"/><Relationship Id="rId94" Target="notesSlides/notesSlide34.xml" Type="http://schemas.openxmlformats.org/officeDocument/2006/relationships/notesSlide"/><Relationship Id="rId95" Target="notesSlides/notesSlide35.xml" Type="http://schemas.openxmlformats.org/officeDocument/2006/relationships/notesSlide"/><Relationship Id="rId96" Target="notesSlides/notesSlide36.xml" Type="http://schemas.openxmlformats.org/officeDocument/2006/relationships/notesSlide"/><Relationship Id="rId97" Target="notesSlides/notesSlide37.xml" Type="http://schemas.openxmlformats.org/officeDocument/2006/relationships/notesSlide"/><Relationship Id="rId98" Target="notesSlides/notesSlide38.xml" Type="http://schemas.openxmlformats.org/officeDocument/2006/relationships/notesSlide"/><Relationship Id="rId99" Target="notesSlides/notesSlide39.xml" Type="http://schemas.openxmlformats.org/officeDocument/2006/relationships/note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2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3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3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3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3.xml" Type="http://schemas.openxmlformats.org/officeDocument/2006/relationships/slide"/></Relationships>
</file>

<file path=ppt/notesSlides/_rels/notesSlide3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4.xml" Type="http://schemas.openxmlformats.org/officeDocument/2006/relationships/slide"/></Relationships>
</file>

<file path=ppt/notesSlides/_rels/notesSlide3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5.xml" Type="http://schemas.openxmlformats.org/officeDocument/2006/relationships/slide"/></Relationships>
</file>

<file path=ppt/notesSlides/_rels/notesSlide3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6.xml" Type="http://schemas.openxmlformats.org/officeDocument/2006/relationships/slide"/></Relationships>
</file>

<file path=ppt/notesSlides/_rels/notesSlide3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7.xml" Type="http://schemas.openxmlformats.org/officeDocument/2006/relationships/slide"/></Relationships>
</file>

<file path=ppt/notesSlides/_rels/notesSlide3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8.xml" Type="http://schemas.openxmlformats.org/officeDocument/2006/relationships/slide"/></Relationships>
</file>

<file path=ppt/notesSlides/_rels/notesSlide3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9.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0.xml" Type="http://schemas.openxmlformats.org/officeDocument/2006/relationships/slide"/></Relationships>
</file>

<file path=ppt/notesSlides/_rels/notesSlide4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1.xml" Type="http://schemas.openxmlformats.org/officeDocument/2006/relationships/slide"/></Relationships>
</file>

<file path=ppt/notesSlides/_rels/notesSlide4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2.xml" Type="http://schemas.openxmlformats.org/officeDocument/2006/relationships/slide"/></Relationships>
</file>

<file path=ppt/notesSlides/_rels/notesSlide4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3.xml" Type="http://schemas.openxmlformats.org/officeDocument/2006/relationships/slide"/></Relationships>
</file>

<file path=ppt/notesSlides/_rels/notesSlide4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4.xml" Type="http://schemas.openxmlformats.org/officeDocument/2006/relationships/slide"/></Relationships>
</file>

<file path=ppt/notesSlides/_rels/notesSlide4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5.xml" Type="http://schemas.openxmlformats.org/officeDocument/2006/relationships/slide"/></Relationships>
</file>

<file path=ppt/notesSlides/_rels/notesSlide4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6.xml" Type="http://schemas.openxmlformats.org/officeDocument/2006/relationships/slide"/></Relationships>
</file>

<file path=ppt/notesSlides/_rels/notesSlide4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7.xml" Type="http://schemas.openxmlformats.org/officeDocument/2006/relationships/slide"/></Relationships>
</file>

<file path=ppt/notesSlides/_rels/notesSlide4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8.xml" Type="http://schemas.openxmlformats.org/officeDocument/2006/relationships/slide"/></Relationships>
</file>

<file path=ppt/notesSlides/_rels/notesSlide4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9.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 Id="rId4" Target="../media/image2.jpe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2.jpeg" Type="http://schemas.openxmlformats.org/officeDocument/2006/relationships/image"/><Relationship Id="rId4" Target="../media/image13.png" Type="http://schemas.openxmlformats.org/officeDocument/2006/relationships/image"/><Relationship Id="rId5" Target="../media/image7.gif" Type="http://schemas.openxmlformats.org/officeDocument/2006/relationships/image"/><Relationship Id="rId6" Target="../media/image1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2.jpeg" Type="http://schemas.openxmlformats.org/officeDocument/2006/relationships/image"/><Relationship Id="rId4" Target="../media/image15.png" Type="http://schemas.openxmlformats.org/officeDocument/2006/relationships/image"/><Relationship Id="rId5" Target="../media/image7.gif" Type="http://schemas.openxmlformats.org/officeDocument/2006/relationships/image"/><Relationship Id="rId6" Target="../media/image1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2.jpeg" Type="http://schemas.openxmlformats.org/officeDocument/2006/relationships/image"/><Relationship Id="rId4" Target="../media/image17.png" Type="http://schemas.openxmlformats.org/officeDocument/2006/relationships/image"/><Relationship Id="rId5" Target="../media/image7.gif" Type="http://schemas.openxmlformats.org/officeDocument/2006/relationships/image"/><Relationship Id="rId6" Target="../media/image1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2.jpeg" Type="http://schemas.openxmlformats.org/officeDocument/2006/relationships/image"/><Relationship Id="rId4" Target="../media/image19.png" Type="http://schemas.openxmlformats.org/officeDocument/2006/relationships/image"/><Relationship Id="rId5" Target="../media/image7.gif" Type="http://schemas.openxmlformats.org/officeDocument/2006/relationships/image"/><Relationship Id="rId6" Target="../media/image2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2.jpeg" Type="http://schemas.openxmlformats.org/officeDocument/2006/relationships/image"/><Relationship Id="rId4" Target="../media/image21.png" Type="http://schemas.openxmlformats.org/officeDocument/2006/relationships/image"/><Relationship Id="rId5" Target="../media/image7.gif" Type="http://schemas.openxmlformats.org/officeDocument/2006/relationships/image"/><Relationship Id="rId6" Target="../media/image2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2.jpeg" Type="http://schemas.openxmlformats.org/officeDocument/2006/relationships/image"/><Relationship Id="rId4" Target="../media/image23.png" Type="http://schemas.openxmlformats.org/officeDocument/2006/relationships/image"/><Relationship Id="rId5" Target="../media/image7.gif" Type="http://schemas.openxmlformats.org/officeDocument/2006/relationships/image"/><Relationship Id="rId6" Target="../media/image2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2.jpeg" Type="http://schemas.openxmlformats.org/officeDocument/2006/relationships/image"/><Relationship Id="rId4" Target="../media/image7.gif"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 Id="rId8" Target="../media/image28.png" Type="http://schemas.openxmlformats.org/officeDocument/2006/relationships/image"/><Relationship Id="rId9" Target="../media/image2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2.jpeg" Type="http://schemas.openxmlformats.org/officeDocument/2006/relationships/image"/><Relationship Id="rId4" Target="../media/image29.png" Type="http://schemas.openxmlformats.org/officeDocument/2006/relationships/image"/><Relationship Id="rId5" Target="../media/image7.gif" Type="http://schemas.openxmlformats.org/officeDocument/2006/relationships/image"/><Relationship Id="rId6" Target="../media/image25.png" Type="http://schemas.openxmlformats.org/officeDocument/2006/relationships/image"/><Relationship Id="rId7" Target="../media/image26.png" Type="http://schemas.openxmlformats.org/officeDocument/2006/relationships/image"/><Relationship Id="rId8" Target="../media/image27.png" Type="http://schemas.openxmlformats.org/officeDocument/2006/relationships/image"/><Relationship Id="rId9" Target="../media/image2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2.jpeg" Type="http://schemas.openxmlformats.org/officeDocument/2006/relationships/image"/><Relationship Id="rId4" Target="../media/image7.gif" Type="http://schemas.openxmlformats.org/officeDocument/2006/relationships/image"/><Relationship Id="rId5" Target="../media/image30.png" Type="http://schemas.openxmlformats.org/officeDocument/2006/relationships/image"/><Relationship Id="rId6" Target="../media/image3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2.jpeg" Type="http://schemas.openxmlformats.org/officeDocument/2006/relationships/image"/><Relationship Id="rId4" Target="../media/image7.gif" Type="http://schemas.openxmlformats.org/officeDocument/2006/relationships/image"/><Relationship Id="rId5" Target="../media/image32.png" Type="http://schemas.openxmlformats.org/officeDocument/2006/relationships/image"/><Relationship Id="rId6" Target="../media/image3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2.jpeg" Type="http://schemas.openxmlformats.org/officeDocument/2006/relationships/image"/><Relationship Id="rId4" Target="../media/image7.gif" Type="http://schemas.openxmlformats.org/officeDocument/2006/relationships/image"/><Relationship Id="rId5" Target="../media/image34.png" Type="http://schemas.openxmlformats.org/officeDocument/2006/relationships/image"/><Relationship Id="rId6" Target="../media/image3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2.jpeg" Type="http://schemas.openxmlformats.org/officeDocument/2006/relationships/image"/><Relationship Id="rId4" Target="../media/image7.gif" Type="http://schemas.openxmlformats.org/officeDocument/2006/relationships/image"/><Relationship Id="rId5" Target="../media/image36.png" Type="http://schemas.openxmlformats.org/officeDocument/2006/relationships/image"/><Relationship Id="rId6" Target="../media/image3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2.jpeg" Type="http://schemas.openxmlformats.org/officeDocument/2006/relationships/image"/><Relationship Id="rId4" Target="../media/image7.gif" Type="http://schemas.openxmlformats.org/officeDocument/2006/relationships/image"/><Relationship Id="rId5" Target="../media/image38.png" Type="http://schemas.openxmlformats.org/officeDocument/2006/relationships/image"/><Relationship Id="rId6" Target="../media/image39.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 Id="rId3" Target="../media/image2.jpeg" Type="http://schemas.openxmlformats.org/officeDocument/2006/relationships/image"/><Relationship Id="rId4" Target="../media/image7.gif" Type="http://schemas.openxmlformats.org/officeDocument/2006/relationships/image"/><Relationship Id="rId5" Target="../media/image40.png" Type="http://schemas.openxmlformats.org/officeDocument/2006/relationships/image"/><Relationship Id="rId6" Target="../media/image4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4.xml" Type="http://schemas.openxmlformats.org/officeDocument/2006/relationships/notesSlide"/><Relationship Id="rId3" Target="../media/image2.jpeg" Type="http://schemas.openxmlformats.org/officeDocument/2006/relationships/image"/><Relationship Id="rId4" Target="../media/image42.png" Type="http://schemas.openxmlformats.org/officeDocument/2006/relationships/image"/><Relationship Id="rId5" Target="../media/image7.gif" Type="http://schemas.openxmlformats.org/officeDocument/2006/relationships/image"/><Relationship Id="rId6" Target="../media/image4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5.xml" Type="http://schemas.openxmlformats.org/officeDocument/2006/relationships/notesSlide"/><Relationship Id="rId3" Target="../media/image2.jpeg" Type="http://schemas.openxmlformats.org/officeDocument/2006/relationships/image"/><Relationship Id="rId4" Target="../media/image44.png" Type="http://schemas.openxmlformats.org/officeDocument/2006/relationships/image"/><Relationship Id="rId5" Target="../media/image7.gif" Type="http://schemas.openxmlformats.org/officeDocument/2006/relationships/image"/><Relationship Id="rId6" Target="../media/image4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6.xml" Type="http://schemas.openxmlformats.org/officeDocument/2006/relationships/notesSlide"/><Relationship Id="rId3" Target="../media/image2.jpeg" Type="http://schemas.openxmlformats.org/officeDocument/2006/relationships/image"/><Relationship Id="rId4" Target="../media/image46.png" Type="http://schemas.openxmlformats.org/officeDocument/2006/relationships/image"/><Relationship Id="rId5" Target="../media/image7.gif" Type="http://schemas.openxmlformats.org/officeDocument/2006/relationships/image"/><Relationship Id="rId6" Target="../media/image47.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7.xml" Type="http://schemas.openxmlformats.org/officeDocument/2006/relationships/notesSlide"/><Relationship Id="rId3" Target="../media/image2.jpeg" Type="http://schemas.openxmlformats.org/officeDocument/2006/relationships/image"/><Relationship Id="rId4" Target="../media/image48.png" Type="http://schemas.openxmlformats.org/officeDocument/2006/relationships/image"/><Relationship Id="rId5" Target="../media/image7.gif" Type="http://schemas.openxmlformats.org/officeDocument/2006/relationships/image"/><Relationship Id="rId6" Target="../media/image49.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8.xml" Type="http://schemas.openxmlformats.org/officeDocument/2006/relationships/notesSlide"/><Relationship Id="rId3" Target="../media/image2.jpeg" Type="http://schemas.openxmlformats.org/officeDocument/2006/relationships/image"/><Relationship Id="rId4" Target="../media/image50.png" Type="http://schemas.openxmlformats.org/officeDocument/2006/relationships/image"/><Relationship Id="rId5" Target="../media/image7.gif" Type="http://schemas.openxmlformats.org/officeDocument/2006/relationships/image"/><Relationship Id="rId6" Target="../media/image51.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9.xml" Type="http://schemas.openxmlformats.org/officeDocument/2006/relationships/notesSlide"/><Relationship Id="rId3" Target="../media/image2.jpeg" Type="http://schemas.openxmlformats.org/officeDocument/2006/relationships/image"/><Relationship Id="rId4" Target="../media/image52.png" Type="http://schemas.openxmlformats.org/officeDocument/2006/relationships/image"/><Relationship Id="rId5" Target="../media/image7.gif" Type="http://schemas.openxmlformats.org/officeDocument/2006/relationships/image"/><Relationship Id="rId6" Target="../media/image5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2.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0.xml" Type="http://schemas.openxmlformats.org/officeDocument/2006/relationships/notesSlide"/><Relationship Id="rId3" Target="../media/image2.jpeg" Type="http://schemas.openxmlformats.org/officeDocument/2006/relationships/image"/><Relationship Id="rId4" Target="../media/image54.png" Type="http://schemas.openxmlformats.org/officeDocument/2006/relationships/image"/><Relationship Id="rId5" Target="../media/image7.gif" Type="http://schemas.openxmlformats.org/officeDocument/2006/relationships/image"/><Relationship Id="rId6" Target="../media/image55.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1.xml" Type="http://schemas.openxmlformats.org/officeDocument/2006/relationships/notesSlide"/><Relationship Id="rId3" Target="../media/image2.jpeg" Type="http://schemas.openxmlformats.org/officeDocument/2006/relationships/image"/><Relationship Id="rId4" Target="../media/image56.png" Type="http://schemas.openxmlformats.org/officeDocument/2006/relationships/image"/><Relationship Id="rId5" Target="../media/image7.gif" Type="http://schemas.openxmlformats.org/officeDocument/2006/relationships/image"/><Relationship Id="rId6" Target="../media/image57.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2.xml" Type="http://schemas.openxmlformats.org/officeDocument/2006/relationships/notesSlide"/><Relationship Id="rId3" Target="../media/image2.jpeg" Type="http://schemas.openxmlformats.org/officeDocument/2006/relationships/image"/><Relationship Id="rId4" Target="../media/image58.png" Type="http://schemas.openxmlformats.org/officeDocument/2006/relationships/image"/><Relationship Id="rId5" Target="../media/image59.png" Type="http://schemas.openxmlformats.org/officeDocument/2006/relationships/image"/><Relationship Id="rId6" Target="../media/image7.gif"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3.xml" Type="http://schemas.openxmlformats.org/officeDocument/2006/relationships/notesSlide"/><Relationship Id="rId3" Target="../media/image2.jpeg" Type="http://schemas.openxmlformats.org/officeDocument/2006/relationships/image"/><Relationship Id="rId4" Target="../media/image60.png" Type="http://schemas.openxmlformats.org/officeDocument/2006/relationships/image"/><Relationship Id="rId5" Target="../media/image61.png" Type="http://schemas.openxmlformats.org/officeDocument/2006/relationships/image"/><Relationship Id="rId6" Target="../media/image7.gif"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4.xml" Type="http://schemas.openxmlformats.org/officeDocument/2006/relationships/notesSlide"/><Relationship Id="rId3" Target="../media/image2.jpeg" Type="http://schemas.openxmlformats.org/officeDocument/2006/relationships/image"/><Relationship Id="rId4" Target="../media/image62.png" Type="http://schemas.openxmlformats.org/officeDocument/2006/relationships/image"/><Relationship Id="rId5" Target="../media/image63.png" Type="http://schemas.openxmlformats.org/officeDocument/2006/relationships/image"/><Relationship Id="rId6" Target="../media/image7.gif"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5.xml" Type="http://schemas.openxmlformats.org/officeDocument/2006/relationships/notesSlide"/><Relationship Id="rId3" Target="../media/image2.jpeg" Type="http://schemas.openxmlformats.org/officeDocument/2006/relationships/image"/><Relationship Id="rId4" Target="../media/image64.png" Type="http://schemas.openxmlformats.org/officeDocument/2006/relationships/image"/><Relationship Id="rId5" Target="../media/image65.png" Type="http://schemas.openxmlformats.org/officeDocument/2006/relationships/image"/><Relationship Id="rId6" Target="../media/image7.gif"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6.xml" Type="http://schemas.openxmlformats.org/officeDocument/2006/relationships/notesSlide"/><Relationship Id="rId3" Target="../media/image2.jpeg" Type="http://schemas.openxmlformats.org/officeDocument/2006/relationships/image"/><Relationship Id="rId4" Target="../media/image66.png" Type="http://schemas.openxmlformats.org/officeDocument/2006/relationships/image"/><Relationship Id="rId5" Target="../media/image67.png" Type="http://schemas.openxmlformats.org/officeDocument/2006/relationships/image"/><Relationship Id="rId6" Target="../media/image7.gif"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7.xml" Type="http://schemas.openxmlformats.org/officeDocument/2006/relationships/notesSlide"/><Relationship Id="rId3" Target="../media/image2.jpeg" Type="http://schemas.openxmlformats.org/officeDocument/2006/relationships/image"/><Relationship Id="rId4" Target="../media/image68.jpe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8.xml" Type="http://schemas.openxmlformats.org/officeDocument/2006/relationships/notesSlide"/><Relationship Id="rId3" Target="../media/image2.jpeg" Type="http://schemas.openxmlformats.org/officeDocument/2006/relationships/image"/><Relationship Id="rId4" Target="../media/image69.png" Type="http://schemas.openxmlformats.org/officeDocument/2006/relationships/image"/><Relationship Id="rId5" Target="../media/image7.gif" Type="http://schemas.openxmlformats.org/officeDocument/2006/relationships/image"/><Relationship Id="rId6" Target="../media/image70.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9.xml" Type="http://schemas.openxmlformats.org/officeDocument/2006/relationships/notesSlide"/><Relationship Id="rId3" Target="../media/image2.jpeg" Type="http://schemas.openxmlformats.org/officeDocument/2006/relationships/image"/><Relationship Id="rId4" Target="../media/image71.png" Type="http://schemas.openxmlformats.org/officeDocument/2006/relationships/image"/><Relationship Id="rId5" Target="../media/image72.png" Type="http://schemas.openxmlformats.org/officeDocument/2006/relationships/image"/><Relationship Id="rId6" Target="../media/image73.png" Type="http://schemas.openxmlformats.org/officeDocument/2006/relationships/image"/><Relationship Id="rId7" Target="../media/image7.gif"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2.jpe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0.xml" Type="http://schemas.openxmlformats.org/officeDocument/2006/relationships/notesSlide"/><Relationship Id="rId3" Target="../media/image2.jpeg" Type="http://schemas.openxmlformats.org/officeDocument/2006/relationships/image"/><Relationship Id="rId4" Target="../media/image74.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1.xml" Type="http://schemas.openxmlformats.org/officeDocument/2006/relationships/notesSlide"/><Relationship Id="rId3" Target="../media/image2.jpeg" Type="http://schemas.openxmlformats.org/officeDocument/2006/relationships/image"/><Relationship Id="rId4" Target="../media/image75.png" Type="http://schemas.openxmlformats.org/officeDocument/2006/relationships/image"/><Relationship Id="rId5" Target="../media/image7.gif" Type="http://schemas.openxmlformats.org/officeDocument/2006/relationships/image"/><Relationship Id="rId6" Target="../media/image76.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2.xml" Type="http://schemas.openxmlformats.org/officeDocument/2006/relationships/notesSlide"/><Relationship Id="rId3" Target="../media/image77.png" Type="http://schemas.openxmlformats.org/officeDocument/2006/relationships/image"/><Relationship Id="rId4" Target="../media/image78.png" Type="http://schemas.openxmlformats.org/officeDocument/2006/relationships/image"/><Relationship Id="rId5" Target="../media/image79.png" Type="http://schemas.openxmlformats.org/officeDocument/2006/relationships/image"/><Relationship Id="rId6" Target="../media/image80.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3.xml" Type="http://schemas.openxmlformats.org/officeDocument/2006/relationships/notesSlid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4.xml" Type="http://schemas.openxmlformats.org/officeDocument/2006/relationships/notesSlide"/><Relationship Id="rId3" Target="../media/image81.png" Type="http://schemas.openxmlformats.org/officeDocument/2006/relationships/image"/><Relationship Id="rId4" Target="../media/image82.png" Type="http://schemas.openxmlformats.org/officeDocument/2006/relationships/image"/><Relationship Id="rId5" Target="../media/image83.png" Type="http://schemas.openxmlformats.org/officeDocument/2006/relationships/image"/><Relationship Id="rId6" Target="../media/image84.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5.xml" Type="http://schemas.openxmlformats.org/officeDocument/2006/relationships/notesSlide"/><Relationship Id="rId3" Target="../media/image85.png" Type="http://schemas.openxmlformats.org/officeDocument/2006/relationships/image"/><Relationship Id="rId4" Target="../media/image86.png" Type="http://schemas.openxmlformats.org/officeDocument/2006/relationships/image"/><Relationship Id="rId5" Target="../media/image87.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6.xml" Type="http://schemas.openxmlformats.org/officeDocument/2006/relationships/notesSlide"/><Relationship Id="rId3" Target="../media/image88.png" Type="http://schemas.openxmlformats.org/officeDocument/2006/relationships/image"/><Relationship Id="rId4" Target="../media/image89.png" Type="http://schemas.openxmlformats.org/officeDocument/2006/relationships/image"/><Relationship Id="rId5" Target="../media/image90.png" Type="http://schemas.openxmlformats.org/officeDocument/2006/relationships/image"/><Relationship Id="rId6" Target="../media/image91.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7.xml" Type="http://schemas.openxmlformats.org/officeDocument/2006/relationships/notesSlide"/><Relationship Id="rId3" Target="../media/image92.png" Type="http://schemas.openxmlformats.org/officeDocument/2006/relationships/image"/><Relationship Id="rId4" Target="../media/image93.png" Type="http://schemas.openxmlformats.org/officeDocument/2006/relationships/image"/><Relationship Id="rId5" Target="../media/image94.png" Type="http://schemas.openxmlformats.org/officeDocument/2006/relationships/image"/><Relationship Id="rId6" Target="../media/image95.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8.xml" Type="http://schemas.openxmlformats.org/officeDocument/2006/relationships/notesSlide"/><Relationship Id="rId3" Target="../media/image96.png" Type="http://schemas.openxmlformats.org/officeDocument/2006/relationships/image"/><Relationship Id="rId4" Target="../media/image97.png" Type="http://schemas.openxmlformats.org/officeDocument/2006/relationships/image"/><Relationship Id="rId5" Target="../media/image98.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9.xml" Type="http://schemas.openxmlformats.org/officeDocument/2006/relationships/notesSlide"/><Relationship Id="rId3" Target="../media/image99.png" Type="http://schemas.openxmlformats.org/officeDocument/2006/relationships/image"/><Relationship Id="rId4" Target="../media/image100.png" Type="http://schemas.openxmlformats.org/officeDocument/2006/relationships/image"/><Relationship Id="rId5" Target="../media/image101.png" Type="http://schemas.openxmlformats.org/officeDocument/2006/relationships/image"/><Relationship Id="rId6" Target="../media/image10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2.jpeg" Type="http://schemas.openxmlformats.org/officeDocument/2006/relationships/image"/><Relationship Id="rId4" Target="../media/image6.png" Type="http://schemas.openxmlformats.org/officeDocument/2006/relationships/image"/><Relationship Id="rId5" Target="../media/image7.gif" Type="http://schemas.openxmlformats.org/officeDocument/2006/relationships/image"/><Relationship Id="rId6"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2.jpeg" Type="http://schemas.openxmlformats.org/officeDocument/2006/relationships/image"/><Relationship Id="rId4" Target="../media/image9.png" Type="http://schemas.openxmlformats.org/officeDocument/2006/relationships/image"/><Relationship Id="rId5" Target="../media/image7.gif" Type="http://schemas.openxmlformats.org/officeDocument/2006/relationships/image"/><Relationship Id="rId6"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2.jpeg" Type="http://schemas.openxmlformats.org/officeDocument/2006/relationships/image"/><Relationship Id="rId4" Target="../media/image9.png" Type="http://schemas.openxmlformats.org/officeDocument/2006/relationships/image"/><Relationship Id="rId5" Target="../media/image7.gif" Type="http://schemas.openxmlformats.org/officeDocument/2006/relationships/image"/><Relationship Id="rId6"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2.jpeg" Type="http://schemas.openxmlformats.org/officeDocument/2006/relationships/image"/><Relationship Id="rId4" Target="../media/image9.png" Type="http://schemas.openxmlformats.org/officeDocument/2006/relationships/image"/><Relationship Id="rId5" Target="../media/image7.gif" Type="http://schemas.openxmlformats.org/officeDocument/2006/relationships/image"/><Relationship Id="rId6"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2.jpeg" Type="http://schemas.openxmlformats.org/officeDocument/2006/relationships/image"/><Relationship Id="rId4" Target="../media/image11.png" Type="http://schemas.openxmlformats.org/officeDocument/2006/relationships/image"/><Relationship Id="rId5" Target="../media/image7.gif" Type="http://schemas.openxmlformats.org/officeDocument/2006/relationships/image"/><Relationship Id="rId6"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108000" r="0" b="-10800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8AFCC"/>
            </a:solidFill>
          </p:spPr>
        </p:sp>
      </p:grpSp>
      <p:grpSp>
        <p:nvGrpSpPr>
          <p:cNvPr name="Group 5" id="5"/>
          <p:cNvGrpSpPr/>
          <p:nvPr/>
        </p:nvGrpSpPr>
        <p:grpSpPr>
          <a:xfrm rot="0">
            <a:off x="-137949" y="0"/>
            <a:ext cx="18445656" cy="10287000"/>
            <a:chOff x="0" y="0"/>
            <a:chExt cx="24594208" cy="13716000"/>
          </a:xfrm>
        </p:grpSpPr>
        <p:sp>
          <p:nvSpPr>
            <p:cNvPr name="Freeform 6" id="6"/>
            <p:cNvSpPr/>
            <p:nvPr/>
          </p:nvSpPr>
          <p:spPr>
            <a:xfrm flipH="false" flipV="false" rot="0">
              <a:off x="0" y="0"/>
              <a:ext cx="24594186" cy="13716000"/>
            </a:xfrm>
            <a:custGeom>
              <a:avLst/>
              <a:gdLst/>
              <a:ahLst/>
              <a:cxnLst/>
              <a:rect r="r" b="b" t="t" l="l"/>
              <a:pathLst>
                <a:path h="13716000" w="24594186">
                  <a:moveTo>
                    <a:pt x="0" y="0"/>
                  </a:moveTo>
                  <a:lnTo>
                    <a:pt x="24594186" y="0"/>
                  </a:lnTo>
                  <a:lnTo>
                    <a:pt x="24594186" y="13716000"/>
                  </a:lnTo>
                  <a:lnTo>
                    <a:pt x="0" y="13716000"/>
                  </a:lnTo>
                  <a:close/>
                </a:path>
              </a:pathLst>
            </a:custGeom>
            <a:solidFill>
              <a:srgbClr val="080E26"/>
            </a:solidFill>
          </p:spPr>
        </p:sp>
      </p:grpSp>
      <p:sp>
        <p:nvSpPr>
          <p:cNvPr name="Freeform 7" id="7"/>
          <p:cNvSpPr/>
          <p:nvPr/>
        </p:nvSpPr>
        <p:spPr>
          <a:xfrm flipH="false" flipV="false" rot="0">
            <a:off x="21300" y="0"/>
            <a:ext cx="18245399" cy="10269865"/>
          </a:xfrm>
          <a:custGeom>
            <a:avLst/>
            <a:gdLst/>
            <a:ahLst/>
            <a:cxnLst/>
            <a:rect r="r" b="b" t="t" l="l"/>
            <a:pathLst>
              <a:path h="10269865" w="18245399">
                <a:moveTo>
                  <a:pt x="0" y="0"/>
                </a:moveTo>
                <a:lnTo>
                  <a:pt x="18245400" y="0"/>
                </a:lnTo>
                <a:lnTo>
                  <a:pt x="18245400" y="10269865"/>
                </a:lnTo>
                <a:lnTo>
                  <a:pt x="0" y="10269865"/>
                </a:lnTo>
                <a:lnTo>
                  <a:pt x="0" y="0"/>
                </a:lnTo>
                <a:close/>
              </a:path>
            </a:pathLst>
          </a:custGeom>
          <a:blipFill>
            <a:blip r:embed="rId4">
              <a:alphaModFix amt="65000"/>
            </a:blip>
            <a:stretch>
              <a:fillRect l="0" t="0" r="0" b="0"/>
            </a:stretch>
          </a:blipFill>
        </p:spPr>
      </p:sp>
      <p:sp>
        <p:nvSpPr>
          <p:cNvPr name="Freeform 8" id="8" descr="A black background with white text  Description automatically generated"/>
          <p:cNvSpPr/>
          <p:nvPr/>
        </p:nvSpPr>
        <p:spPr>
          <a:xfrm flipH="false" flipV="false" rot="0">
            <a:off x="15035171" y="320169"/>
            <a:ext cx="2835056" cy="1425492"/>
          </a:xfrm>
          <a:custGeom>
            <a:avLst/>
            <a:gdLst/>
            <a:ahLst/>
            <a:cxnLst/>
            <a:rect r="r" b="b" t="t" l="l"/>
            <a:pathLst>
              <a:path h="1425492" w="2835056">
                <a:moveTo>
                  <a:pt x="0" y="0"/>
                </a:moveTo>
                <a:lnTo>
                  <a:pt x="2835057" y="0"/>
                </a:lnTo>
                <a:lnTo>
                  <a:pt x="2835057" y="1425492"/>
                </a:lnTo>
                <a:lnTo>
                  <a:pt x="0" y="1425492"/>
                </a:lnTo>
                <a:lnTo>
                  <a:pt x="0" y="0"/>
                </a:lnTo>
                <a:close/>
              </a:path>
            </a:pathLst>
          </a:custGeom>
          <a:blipFill>
            <a:blip r:embed="rId5"/>
            <a:stretch>
              <a:fillRect l="0" t="0" r="0" b="0"/>
            </a:stretch>
          </a:blipFill>
        </p:spPr>
      </p:sp>
      <p:sp>
        <p:nvSpPr>
          <p:cNvPr name="Freeform 9" id="9" descr="A logo of a globe with a graduation cap  Description automatically generated"/>
          <p:cNvSpPr/>
          <p:nvPr/>
        </p:nvSpPr>
        <p:spPr>
          <a:xfrm flipH="false" flipV="false" rot="0">
            <a:off x="417773" y="320169"/>
            <a:ext cx="1917949" cy="1763275"/>
          </a:xfrm>
          <a:custGeom>
            <a:avLst/>
            <a:gdLst/>
            <a:ahLst/>
            <a:cxnLst/>
            <a:rect r="r" b="b" t="t" l="l"/>
            <a:pathLst>
              <a:path h="1763275" w="1917949">
                <a:moveTo>
                  <a:pt x="0" y="0"/>
                </a:moveTo>
                <a:lnTo>
                  <a:pt x="1917948" y="0"/>
                </a:lnTo>
                <a:lnTo>
                  <a:pt x="1917948" y="1763275"/>
                </a:lnTo>
                <a:lnTo>
                  <a:pt x="0" y="1763275"/>
                </a:lnTo>
                <a:lnTo>
                  <a:pt x="0" y="0"/>
                </a:lnTo>
                <a:close/>
              </a:path>
            </a:pathLst>
          </a:custGeom>
          <a:blipFill>
            <a:blip r:embed="rId6"/>
            <a:stretch>
              <a:fillRect l="0" t="0" r="0" b="0"/>
            </a:stretch>
          </a:blipFill>
        </p:spPr>
      </p:sp>
      <p:sp>
        <p:nvSpPr>
          <p:cNvPr name="TextBox 10" id="10"/>
          <p:cNvSpPr txBox="true"/>
          <p:nvPr/>
        </p:nvSpPr>
        <p:spPr>
          <a:xfrm rot="0">
            <a:off x="2683578" y="3425438"/>
            <a:ext cx="12802604" cy="2565564"/>
          </a:xfrm>
          <a:prstGeom prst="rect">
            <a:avLst/>
          </a:prstGeom>
        </p:spPr>
        <p:txBody>
          <a:bodyPr anchor="t" rtlCol="false" tIns="0" lIns="0" bIns="0" rIns="0">
            <a:spAutoFit/>
          </a:bodyPr>
          <a:lstStyle/>
          <a:p>
            <a:pPr algn="ctr">
              <a:lnSpc>
                <a:spcPts val="10315"/>
              </a:lnSpc>
            </a:pPr>
            <a:r>
              <a:rPr lang="en-US" sz="7368">
                <a:solidFill>
                  <a:srgbClr val="FFFFFF"/>
                </a:solidFill>
                <a:latin typeface="Canva Sans Bold"/>
                <a:ea typeface="Canva Sans Bold"/>
                <a:cs typeface="Canva Sans Bold"/>
                <a:sym typeface="Canva Sans Bold"/>
              </a:rPr>
              <a:t>SQL Database</a:t>
            </a:r>
          </a:p>
          <a:p>
            <a:pPr algn="ctr">
              <a:lnSpc>
                <a:spcPts val="10315"/>
              </a:lnSpc>
            </a:pPr>
            <a:r>
              <a:rPr lang="en-US" sz="7368">
                <a:solidFill>
                  <a:srgbClr val="FFFFFF"/>
                </a:solidFill>
                <a:latin typeface="Canva Sans Bold"/>
                <a:ea typeface="Canva Sans Bold"/>
                <a:cs typeface="Canva Sans Bold"/>
                <a:sym typeface="Canva Sans Bold"/>
              </a:rPr>
              <a:t> for Company Management</a:t>
            </a:r>
          </a:p>
        </p:txBody>
      </p:sp>
      <p:grpSp>
        <p:nvGrpSpPr>
          <p:cNvPr name="Group 11" id="11"/>
          <p:cNvGrpSpPr/>
          <p:nvPr/>
        </p:nvGrpSpPr>
        <p:grpSpPr>
          <a:xfrm rot="0">
            <a:off x="4185199" y="6549833"/>
            <a:ext cx="9917602" cy="600872"/>
            <a:chOff x="0" y="0"/>
            <a:chExt cx="13223470" cy="801163"/>
          </a:xfrm>
        </p:grpSpPr>
        <p:sp>
          <p:nvSpPr>
            <p:cNvPr name="Freeform 12" id="12"/>
            <p:cNvSpPr/>
            <p:nvPr/>
          </p:nvSpPr>
          <p:spPr>
            <a:xfrm flipH="false" flipV="false" rot="0">
              <a:off x="0" y="0"/>
              <a:ext cx="13223470" cy="801163"/>
            </a:xfrm>
            <a:custGeom>
              <a:avLst/>
              <a:gdLst/>
              <a:ahLst/>
              <a:cxnLst/>
              <a:rect r="r" b="b" t="t" l="l"/>
              <a:pathLst>
                <a:path h="801163" w="13223470">
                  <a:moveTo>
                    <a:pt x="0" y="0"/>
                  </a:moveTo>
                  <a:lnTo>
                    <a:pt x="13223470" y="0"/>
                  </a:lnTo>
                  <a:lnTo>
                    <a:pt x="13223470" y="801163"/>
                  </a:lnTo>
                  <a:lnTo>
                    <a:pt x="0" y="801163"/>
                  </a:lnTo>
                  <a:lnTo>
                    <a:pt x="0" y="0"/>
                  </a:lnTo>
                  <a:close/>
                </a:path>
              </a:pathLst>
            </a:custGeom>
            <a:blipFill>
              <a:blip r:embed="rId7">
                <a:alphaModFix amt="88000"/>
              </a:blip>
              <a:stretch>
                <a:fillRect l="0" t="-259783" r="-11221" b="-259783"/>
              </a:stretch>
            </a:blipFill>
          </p:spPr>
        </p:sp>
        <p:sp>
          <p:nvSpPr>
            <p:cNvPr name="TextBox 13" id="13"/>
            <p:cNvSpPr txBox="true"/>
            <p:nvPr/>
          </p:nvSpPr>
          <p:spPr>
            <a:xfrm rot="0">
              <a:off x="511210" y="153507"/>
              <a:ext cx="12201049" cy="472768"/>
            </a:xfrm>
            <a:prstGeom prst="rect">
              <a:avLst/>
            </a:prstGeom>
          </p:spPr>
          <p:txBody>
            <a:bodyPr anchor="t" rtlCol="false" tIns="0" lIns="0" bIns="0" rIns="0">
              <a:spAutoFit/>
            </a:bodyPr>
            <a:lstStyle/>
            <a:p>
              <a:pPr algn="ctr">
                <a:lnSpc>
                  <a:spcPts val="2863"/>
                </a:lnSpc>
                <a:spcBef>
                  <a:spcPct val="0"/>
                </a:spcBef>
              </a:pPr>
              <a:r>
                <a:rPr lang="en-US" sz="2291">
                  <a:solidFill>
                    <a:srgbClr val="121C55"/>
                  </a:solidFill>
                  <a:latin typeface="Canva Sans Bold"/>
                  <a:ea typeface="Canva Sans Bold"/>
                  <a:cs typeface="Canva Sans Bold"/>
                  <a:sym typeface="Canva Sans Bold"/>
                </a:rPr>
                <a:t>Overview of SQL Code for Creating and Managing Company Data</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8AFC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80E26"/>
            </a:solidFill>
          </p:spPr>
        </p:sp>
      </p:grpSp>
      <p:sp>
        <p:nvSpPr>
          <p:cNvPr name="Freeform 6" id="6"/>
          <p:cNvSpPr/>
          <p:nvPr/>
        </p:nvSpPr>
        <p:spPr>
          <a:xfrm flipH="false" flipV="false" rot="0">
            <a:off x="-1905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61000"/>
            </a:blip>
            <a:stretch>
              <a:fillRect l="0" t="-7664" r="-7593" b="0"/>
            </a:stretch>
          </a:blipFill>
        </p:spPr>
      </p:sp>
      <p:sp>
        <p:nvSpPr>
          <p:cNvPr name="Freeform 7" id="7"/>
          <p:cNvSpPr/>
          <p:nvPr/>
        </p:nvSpPr>
        <p:spPr>
          <a:xfrm flipH="false" flipV="false" rot="0">
            <a:off x="1028700" y="3443122"/>
            <a:ext cx="7575732" cy="3400756"/>
          </a:xfrm>
          <a:custGeom>
            <a:avLst/>
            <a:gdLst/>
            <a:ahLst/>
            <a:cxnLst/>
            <a:rect r="r" b="b" t="t" l="l"/>
            <a:pathLst>
              <a:path h="3400756" w="7575732">
                <a:moveTo>
                  <a:pt x="0" y="0"/>
                </a:moveTo>
                <a:lnTo>
                  <a:pt x="7575732" y="0"/>
                </a:lnTo>
                <a:lnTo>
                  <a:pt x="7575732" y="3400756"/>
                </a:lnTo>
                <a:lnTo>
                  <a:pt x="0" y="3400756"/>
                </a:lnTo>
                <a:lnTo>
                  <a:pt x="0" y="0"/>
                </a:lnTo>
                <a:close/>
              </a:path>
            </a:pathLst>
          </a:custGeom>
          <a:blipFill>
            <a:blip r:embed="rId4"/>
            <a:stretch>
              <a:fillRect l="0" t="-62430" r="0" b="-60335"/>
            </a:stretch>
          </a:blipFill>
        </p:spPr>
      </p:sp>
      <p:pic>
        <p:nvPicPr>
          <p:cNvPr name="Picture 8" id="8"/>
          <p:cNvPicPr>
            <a:picLocks noChangeAspect="true"/>
          </p:cNvPicPr>
          <p:nvPr/>
        </p:nvPicPr>
        <p:blipFill>
          <a:blip r:embed="rId5"/>
          <a:srcRect l="0" t="0" r="0" b="0"/>
          <a:stretch>
            <a:fillRect/>
          </a:stretch>
        </p:blipFill>
        <p:spPr>
          <a:xfrm flipH="false" flipV="false" rot="1270338">
            <a:off x="9589977" y="4645600"/>
            <a:ext cx="1031918" cy="995801"/>
          </a:xfrm>
          <a:prstGeom prst="rect">
            <a:avLst/>
          </a:prstGeom>
        </p:spPr>
      </p:pic>
      <p:sp>
        <p:nvSpPr>
          <p:cNvPr name="Freeform 9" id="9"/>
          <p:cNvSpPr/>
          <p:nvPr/>
        </p:nvSpPr>
        <p:spPr>
          <a:xfrm flipH="false" flipV="false" rot="0">
            <a:off x="11605095" y="3144689"/>
            <a:ext cx="4917144" cy="3997623"/>
          </a:xfrm>
          <a:custGeom>
            <a:avLst/>
            <a:gdLst/>
            <a:ahLst/>
            <a:cxnLst/>
            <a:rect r="r" b="b" t="t" l="l"/>
            <a:pathLst>
              <a:path h="3997623" w="4917144">
                <a:moveTo>
                  <a:pt x="0" y="0"/>
                </a:moveTo>
                <a:lnTo>
                  <a:pt x="4917145" y="0"/>
                </a:lnTo>
                <a:lnTo>
                  <a:pt x="4917145" y="3997622"/>
                </a:lnTo>
                <a:lnTo>
                  <a:pt x="0" y="3997622"/>
                </a:lnTo>
                <a:lnTo>
                  <a:pt x="0" y="0"/>
                </a:lnTo>
                <a:close/>
              </a:path>
            </a:pathLst>
          </a:custGeom>
          <a:blipFill>
            <a:blip r:embed="rId6"/>
            <a:stretch>
              <a:fillRect l="-14197" t="0" r="-3904" b="0"/>
            </a:stretch>
          </a:blipFill>
        </p:spPr>
      </p:sp>
      <p:sp>
        <p:nvSpPr>
          <p:cNvPr name="TextBox 10" id="10"/>
          <p:cNvSpPr txBox="true"/>
          <p:nvPr/>
        </p:nvSpPr>
        <p:spPr>
          <a:xfrm rot="0">
            <a:off x="924719" y="1491556"/>
            <a:ext cx="11163865" cy="869474"/>
          </a:xfrm>
          <a:prstGeom prst="rect">
            <a:avLst/>
          </a:prstGeom>
        </p:spPr>
        <p:txBody>
          <a:bodyPr anchor="t" rtlCol="false" tIns="0" lIns="0" bIns="0" rIns="0">
            <a:spAutoFit/>
          </a:bodyPr>
          <a:lstStyle/>
          <a:p>
            <a:pPr algn="l">
              <a:lnSpc>
                <a:spcPts val="6976"/>
              </a:lnSpc>
            </a:pPr>
            <a:r>
              <a:rPr lang="en-US" sz="5581">
                <a:solidFill>
                  <a:srgbClr val="FFFFFF"/>
                </a:solidFill>
                <a:latin typeface="Fraunces"/>
                <a:ea typeface="Fraunces"/>
                <a:cs typeface="Fraunces"/>
                <a:sym typeface="Fraunces"/>
              </a:rPr>
              <a:t>Table Creation &amp; Data Integrity</a:t>
            </a:r>
          </a:p>
        </p:txBody>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8AFC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80E26"/>
            </a:solidFill>
          </p:spPr>
        </p:sp>
      </p:grpSp>
      <p:sp>
        <p:nvSpPr>
          <p:cNvPr name="Freeform 6" id="6"/>
          <p:cNvSpPr/>
          <p:nvPr/>
        </p:nvSpPr>
        <p:spPr>
          <a:xfrm flipH="false" flipV="false" rot="0">
            <a:off x="-9525"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61000"/>
            </a:blip>
            <a:stretch>
              <a:fillRect l="0" t="-7664" r="-7593" b="0"/>
            </a:stretch>
          </a:blipFill>
        </p:spPr>
      </p:sp>
      <p:sp>
        <p:nvSpPr>
          <p:cNvPr name="Freeform 7" id="7"/>
          <p:cNvSpPr/>
          <p:nvPr/>
        </p:nvSpPr>
        <p:spPr>
          <a:xfrm flipH="false" flipV="false" rot="0">
            <a:off x="1028700" y="3338593"/>
            <a:ext cx="7452453" cy="3609814"/>
          </a:xfrm>
          <a:custGeom>
            <a:avLst/>
            <a:gdLst/>
            <a:ahLst/>
            <a:cxnLst/>
            <a:rect r="r" b="b" t="t" l="l"/>
            <a:pathLst>
              <a:path h="3609814" w="7452453">
                <a:moveTo>
                  <a:pt x="0" y="0"/>
                </a:moveTo>
                <a:lnTo>
                  <a:pt x="7452453" y="0"/>
                </a:lnTo>
                <a:lnTo>
                  <a:pt x="7452453" y="3609814"/>
                </a:lnTo>
                <a:lnTo>
                  <a:pt x="0" y="3609814"/>
                </a:lnTo>
                <a:lnTo>
                  <a:pt x="0" y="0"/>
                </a:lnTo>
                <a:close/>
              </a:path>
            </a:pathLst>
          </a:custGeom>
          <a:blipFill>
            <a:blip r:embed="rId4"/>
            <a:stretch>
              <a:fillRect l="0" t="-54465" r="0" b="-51983"/>
            </a:stretch>
          </a:blipFill>
        </p:spPr>
      </p:sp>
      <p:pic>
        <p:nvPicPr>
          <p:cNvPr name="Picture 8" id="8"/>
          <p:cNvPicPr>
            <a:picLocks noChangeAspect="true"/>
          </p:cNvPicPr>
          <p:nvPr/>
        </p:nvPicPr>
        <p:blipFill>
          <a:blip r:embed="rId5"/>
          <a:srcRect l="0" t="0" r="0" b="0"/>
          <a:stretch>
            <a:fillRect/>
          </a:stretch>
        </p:blipFill>
        <p:spPr>
          <a:xfrm flipH="false" flipV="false" rot="1270338">
            <a:off x="9634357" y="4645600"/>
            <a:ext cx="1031918" cy="995801"/>
          </a:xfrm>
          <a:prstGeom prst="rect">
            <a:avLst/>
          </a:prstGeom>
        </p:spPr>
      </p:pic>
      <p:sp>
        <p:nvSpPr>
          <p:cNvPr name="Freeform 9" id="9"/>
          <p:cNvSpPr/>
          <p:nvPr/>
        </p:nvSpPr>
        <p:spPr>
          <a:xfrm flipH="false" flipV="false" rot="0">
            <a:off x="11820926" y="3139117"/>
            <a:ext cx="4885078" cy="4008767"/>
          </a:xfrm>
          <a:custGeom>
            <a:avLst/>
            <a:gdLst/>
            <a:ahLst/>
            <a:cxnLst/>
            <a:rect r="r" b="b" t="t" l="l"/>
            <a:pathLst>
              <a:path h="4008767" w="4885078">
                <a:moveTo>
                  <a:pt x="0" y="0"/>
                </a:moveTo>
                <a:lnTo>
                  <a:pt x="4885077" y="0"/>
                </a:lnTo>
                <a:lnTo>
                  <a:pt x="4885077" y="4008766"/>
                </a:lnTo>
                <a:lnTo>
                  <a:pt x="0" y="4008766"/>
                </a:lnTo>
                <a:lnTo>
                  <a:pt x="0" y="0"/>
                </a:lnTo>
                <a:close/>
              </a:path>
            </a:pathLst>
          </a:custGeom>
          <a:blipFill>
            <a:blip r:embed="rId6"/>
            <a:stretch>
              <a:fillRect l="-15276" t="0" r="0" b="0"/>
            </a:stretch>
          </a:blipFill>
        </p:spPr>
      </p:sp>
      <p:sp>
        <p:nvSpPr>
          <p:cNvPr name="TextBox 10" id="10"/>
          <p:cNvSpPr txBox="true"/>
          <p:nvPr/>
        </p:nvSpPr>
        <p:spPr>
          <a:xfrm rot="0">
            <a:off x="924719" y="1491556"/>
            <a:ext cx="11163865" cy="869474"/>
          </a:xfrm>
          <a:prstGeom prst="rect">
            <a:avLst/>
          </a:prstGeom>
        </p:spPr>
        <p:txBody>
          <a:bodyPr anchor="t" rtlCol="false" tIns="0" lIns="0" bIns="0" rIns="0">
            <a:spAutoFit/>
          </a:bodyPr>
          <a:lstStyle/>
          <a:p>
            <a:pPr algn="l">
              <a:lnSpc>
                <a:spcPts val="6976"/>
              </a:lnSpc>
            </a:pPr>
            <a:r>
              <a:rPr lang="en-US" sz="5581">
                <a:solidFill>
                  <a:srgbClr val="FFFFFF"/>
                </a:solidFill>
                <a:latin typeface="Fraunces"/>
                <a:ea typeface="Fraunces"/>
                <a:cs typeface="Fraunces"/>
                <a:sym typeface="Fraunces"/>
              </a:rPr>
              <a:t>Table Creation &amp; Data Integrity</a:t>
            </a: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8AFC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80E26"/>
            </a:solidFill>
          </p:spPr>
        </p:sp>
      </p:grpSp>
      <p:sp>
        <p:nvSpPr>
          <p:cNvPr name="Freeform 6" id="6"/>
          <p:cNvSpPr/>
          <p:nvPr/>
        </p:nvSpPr>
        <p:spPr>
          <a:xfrm flipH="false" flipV="false" rot="0">
            <a:off x="-1905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61000"/>
            </a:blip>
            <a:stretch>
              <a:fillRect l="0" t="-7664" r="-7593" b="0"/>
            </a:stretch>
          </a:blipFill>
        </p:spPr>
      </p:sp>
      <p:sp>
        <p:nvSpPr>
          <p:cNvPr name="Freeform 7" id="7"/>
          <p:cNvSpPr/>
          <p:nvPr/>
        </p:nvSpPr>
        <p:spPr>
          <a:xfrm flipH="false" flipV="false" rot="0">
            <a:off x="1028700" y="3350522"/>
            <a:ext cx="6467090" cy="3585956"/>
          </a:xfrm>
          <a:custGeom>
            <a:avLst/>
            <a:gdLst/>
            <a:ahLst/>
            <a:cxnLst/>
            <a:rect r="r" b="b" t="t" l="l"/>
            <a:pathLst>
              <a:path h="3585956" w="6467090">
                <a:moveTo>
                  <a:pt x="0" y="0"/>
                </a:moveTo>
                <a:lnTo>
                  <a:pt x="6467090" y="0"/>
                </a:lnTo>
                <a:lnTo>
                  <a:pt x="6467090" y="3585956"/>
                </a:lnTo>
                <a:lnTo>
                  <a:pt x="0" y="3585956"/>
                </a:lnTo>
                <a:lnTo>
                  <a:pt x="0" y="0"/>
                </a:lnTo>
                <a:close/>
              </a:path>
            </a:pathLst>
          </a:custGeom>
          <a:blipFill>
            <a:blip r:embed="rId4"/>
            <a:stretch>
              <a:fillRect l="0" t="-44208" r="-4507" b="-44264"/>
            </a:stretch>
          </a:blipFill>
        </p:spPr>
      </p:sp>
      <p:pic>
        <p:nvPicPr>
          <p:cNvPr name="Picture 8" id="8"/>
          <p:cNvPicPr>
            <a:picLocks noChangeAspect="true"/>
          </p:cNvPicPr>
          <p:nvPr/>
        </p:nvPicPr>
        <p:blipFill>
          <a:blip r:embed="rId5"/>
          <a:srcRect l="0" t="0" r="0" b="0"/>
          <a:stretch>
            <a:fillRect/>
          </a:stretch>
        </p:blipFill>
        <p:spPr>
          <a:xfrm flipH="false" flipV="false" rot="1270338">
            <a:off x="8813322" y="4645600"/>
            <a:ext cx="1031918" cy="995801"/>
          </a:xfrm>
          <a:prstGeom prst="rect">
            <a:avLst/>
          </a:prstGeom>
        </p:spPr>
      </p:pic>
      <p:sp>
        <p:nvSpPr>
          <p:cNvPr name="Freeform 9" id="9"/>
          <p:cNvSpPr/>
          <p:nvPr/>
        </p:nvSpPr>
        <p:spPr>
          <a:xfrm flipH="false" flipV="false" rot="0">
            <a:off x="10833728" y="3158642"/>
            <a:ext cx="4873491" cy="3969716"/>
          </a:xfrm>
          <a:custGeom>
            <a:avLst/>
            <a:gdLst/>
            <a:ahLst/>
            <a:cxnLst/>
            <a:rect r="r" b="b" t="t" l="l"/>
            <a:pathLst>
              <a:path h="3969716" w="4873491">
                <a:moveTo>
                  <a:pt x="0" y="0"/>
                </a:moveTo>
                <a:lnTo>
                  <a:pt x="4873491" y="0"/>
                </a:lnTo>
                <a:lnTo>
                  <a:pt x="4873491" y="3969716"/>
                </a:lnTo>
                <a:lnTo>
                  <a:pt x="0" y="3969716"/>
                </a:lnTo>
                <a:lnTo>
                  <a:pt x="0" y="0"/>
                </a:lnTo>
                <a:close/>
              </a:path>
            </a:pathLst>
          </a:custGeom>
          <a:blipFill>
            <a:blip r:embed="rId6"/>
            <a:stretch>
              <a:fillRect l="-15854" t="0" r="0" b="0"/>
            </a:stretch>
          </a:blipFill>
        </p:spPr>
      </p:sp>
      <p:sp>
        <p:nvSpPr>
          <p:cNvPr name="TextBox 10" id="10"/>
          <p:cNvSpPr txBox="true"/>
          <p:nvPr/>
        </p:nvSpPr>
        <p:spPr>
          <a:xfrm rot="0">
            <a:off x="924719" y="1491556"/>
            <a:ext cx="11163865" cy="869474"/>
          </a:xfrm>
          <a:prstGeom prst="rect">
            <a:avLst/>
          </a:prstGeom>
        </p:spPr>
        <p:txBody>
          <a:bodyPr anchor="t" rtlCol="false" tIns="0" lIns="0" bIns="0" rIns="0">
            <a:spAutoFit/>
          </a:bodyPr>
          <a:lstStyle/>
          <a:p>
            <a:pPr algn="l">
              <a:lnSpc>
                <a:spcPts val="6976"/>
              </a:lnSpc>
            </a:pPr>
            <a:r>
              <a:rPr lang="en-US" sz="5581">
                <a:solidFill>
                  <a:srgbClr val="FFFFFF"/>
                </a:solidFill>
                <a:latin typeface="Fraunces"/>
                <a:ea typeface="Fraunces"/>
                <a:cs typeface="Fraunces"/>
                <a:sym typeface="Fraunces"/>
              </a:rPr>
              <a:t>Table Creation &amp; Data Integrity</a:t>
            </a:r>
          </a:p>
        </p:txBody>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8AFC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80E26"/>
            </a:solidFill>
          </p:spPr>
        </p:sp>
      </p:grpSp>
      <p:sp>
        <p:nvSpPr>
          <p:cNvPr name="Freeform 6" id="6"/>
          <p:cNvSpPr/>
          <p:nvPr/>
        </p:nvSpPr>
        <p:spPr>
          <a:xfrm flipH="false" flipV="false" rot="0">
            <a:off x="-1905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61000"/>
            </a:blip>
            <a:stretch>
              <a:fillRect l="0" t="-7664" r="-7593" b="0"/>
            </a:stretch>
          </a:blipFill>
        </p:spPr>
      </p:sp>
      <p:sp>
        <p:nvSpPr>
          <p:cNvPr name="Freeform 7" id="7"/>
          <p:cNvSpPr/>
          <p:nvPr/>
        </p:nvSpPr>
        <p:spPr>
          <a:xfrm flipH="false" flipV="false" rot="0">
            <a:off x="924719" y="3771272"/>
            <a:ext cx="7662399" cy="2932282"/>
          </a:xfrm>
          <a:custGeom>
            <a:avLst/>
            <a:gdLst/>
            <a:ahLst/>
            <a:cxnLst/>
            <a:rect r="r" b="b" t="t" l="l"/>
            <a:pathLst>
              <a:path h="2932282" w="7662399">
                <a:moveTo>
                  <a:pt x="0" y="0"/>
                </a:moveTo>
                <a:lnTo>
                  <a:pt x="7662400" y="0"/>
                </a:lnTo>
                <a:lnTo>
                  <a:pt x="7662400" y="2932282"/>
                </a:lnTo>
                <a:lnTo>
                  <a:pt x="0" y="2932282"/>
                </a:lnTo>
                <a:lnTo>
                  <a:pt x="0" y="0"/>
                </a:lnTo>
                <a:close/>
              </a:path>
            </a:pathLst>
          </a:custGeom>
          <a:blipFill>
            <a:blip r:embed="rId4"/>
            <a:stretch>
              <a:fillRect l="0" t="-77492" r="0" b="-83818"/>
            </a:stretch>
          </a:blipFill>
        </p:spPr>
      </p:sp>
      <p:pic>
        <p:nvPicPr>
          <p:cNvPr name="Picture 8" id="8"/>
          <p:cNvPicPr>
            <a:picLocks noChangeAspect="true"/>
          </p:cNvPicPr>
          <p:nvPr/>
        </p:nvPicPr>
        <p:blipFill>
          <a:blip r:embed="rId5"/>
          <a:srcRect l="0" t="0" r="0" b="0"/>
          <a:stretch>
            <a:fillRect/>
          </a:stretch>
        </p:blipFill>
        <p:spPr>
          <a:xfrm flipH="false" flipV="false" rot="1270338">
            <a:off x="9634357" y="4645600"/>
            <a:ext cx="1031918" cy="995801"/>
          </a:xfrm>
          <a:prstGeom prst="rect">
            <a:avLst/>
          </a:prstGeom>
        </p:spPr>
      </p:pic>
      <p:sp>
        <p:nvSpPr>
          <p:cNvPr name="Freeform 9" id="9"/>
          <p:cNvSpPr/>
          <p:nvPr/>
        </p:nvSpPr>
        <p:spPr>
          <a:xfrm flipH="false" flipV="false" rot="0">
            <a:off x="11716151" y="3291049"/>
            <a:ext cx="4566578" cy="3704901"/>
          </a:xfrm>
          <a:custGeom>
            <a:avLst/>
            <a:gdLst/>
            <a:ahLst/>
            <a:cxnLst/>
            <a:rect r="r" b="b" t="t" l="l"/>
            <a:pathLst>
              <a:path h="3704901" w="4566578">
                <a:moveTo>
                  <a:pt x="0" y="0"/>
                </a:moveTo>
                <a:lnTo>
                  <a:pt x="4566577" y="0"/>
                </a:lnTo>
                <a:lnTo>
                  <a:pt x="4566577" y="3704902"/>
                </a:lnTo>
                <a:lnTo>
                  <a:pt x="0" y="3704902"/>
                </a:lnTo>
                <a:lnTo>
                  <a:pt x="0" y="0"/>
                </a:lnTo>
                <a:close/>
              </a:path>
            </a:pathLst>
          </a:custGeom>
          <a:blipFill>
            <a:blip r:embed="rId6"/>
            <a:stretch>
              <a:fillRect l="-15901" t="0" r="0" b="0"/>
            </a:stretch>
          </a:blipFill>
        </p:spPr>
      </p:sp>
      <p:sp>
        <p:nvSpPr>
          <p:cNvPr name="TextBox 10" id="10"/>
          <p:cNvSpPr txBox="true"/>
          <p:nvPr/>
        </p:nvSpPr>
        <p:spPr>
          <a:xfrm rot="0">
            <a:off x="924719" y="1491556"/>
            <a:ext cx="11163865" cy="869474"/>
          </a:xfrm>
          <a:prstGeom prst="rect">
            <a:avLst/>
          </a:prstGeom>
        </p:spPr>
        <p:txBody>
          <a:bodyPr anchor="t" rtlCol="false" tIns="0" lIns="0" bIns="0" rIns="0">
            <a:spAutoFit/>
          </a:bodyPr>
          <a:lstStyle/>
          <a:p>
            <a:pPr algn="l">
              <a:lnSpc>
                <a:spcPts val="6976"/>
              </a:lnSpc>
            </a:pPr>
            <a:r>
              <a:rPr lang="en-US" sz="5581">
                <a:solidFill>
                  <a:srgbClr val="FFFFFF"/>
                </a:solidFill>
                <a:latin typeface="Fraunces"/>
                <a:ea typeface="Fraunces"/>
                <a:cs typeface="Fraunces"/>
                <a:sym typeface="Fraunces"/>
              </a:rPr>
              <a:t>Table Creation &amp; Data Integrity</a:t>
            </a:r>
          </a:p>
        </p:txBody>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8AFC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80E26"/>
            </a:solidFill>
          </p:spPr>
        </p:sp>
      </p:grpSp>
      <p:sp>
        <p:nvSpPr>
          <p:cNvPr name="Freeform 6" id="6"/>
          <p:cNvSpPr/>
          <p:nvPr/>
        </p:nvSpPr>
        <p:spPr>
          <a:xfrm flipH="false" flipV="false" rot="0">
            <a:off x="-1905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61000"/>
            </a:blip>
            <a:stretch>
              <a:fillRect l="0" t="-7664" r="-7593" b="0"/>
            </a:stretch>
          </a:blipFill>
        </p:spPr>
      </p:sp>
      <p:sp>
        <p:nvSpPr>
          <p:cNvPr name="Freeform 7" id="7"/>
          <p:cNvSpPr/>
          <p:nvPr/>
        </p:nvSpPr>
        <p:spPr>
          <a:xfrm flipH="false" flipV="false" rot="0">
            <a:off x="1028700" y="3461332"/>
            <a:ext cx="7389112" cy="3364336"/>
          </a:xfrm>
          <a:custGeom>
            <a:avLst/>
            <a:gdLst/>
            <a:ahLst/>
            <a:cxnLst/>
            <a:rect r="r" b="b" t="t" l="l"/>
            <a:pathLst>
              <a:path h="3364336" w="7389112">
                <a:moveTo>
                  <a:pt x="0" y="0"/>
                </a:moveTo>
                <a:lnTo>
                  <a:pt x="7389112" y="0"/>
                </a:lnTo>
                <a:lnTo>
                  <a:pt x="7389112" y="3364336"/>
                </a:lnTo>
                <a:lnTo>
                  <a:pt x="0" y="3364336"/>
                </a:lnTo>
                <a:lnTo>
                  <a:pt x="0" y="0"/>
                </a:lnTo>
                <a:close/>
              </a:path>
            </a:pathLst>
          </a:custGeom>
          <a:blipFill>
            <a:blip r:embed="rId4"/>
            <a:stretch>
              <a:fillRect l="0" t="-57156" r="0" b="-62473"/>
            </a:stretch>
          </a:blipFill>
        </p:spPr>
      </p:sp>
      <p:pic>
        <p:nvPicPr>
          <p:cNvPr name="Picture 8" id="8"/>
          <p:cNvPicPr>
            <a:picLocks noChangeAspect="true"/>
          </p:cNvPicPr>
          <p:nvPr/>
        </p:nvPicPr>
        <p:blipFill>
          <a:blip r:embed="rId5"/>
          <a:srcRect l="0" t="0" r="0" b="0"/>
          <a:stretch>
            <a:fillRect/>
          </a:stretch>
        </p:blipFill>
        <p:spPr>
          <a:xfrm flipH="false" flipV="false" rot="1270338">
            <a:off x="9289001" y="4645600"/>
            <a:ext cx="1031918" cy="995801"/>
          </a:xfrm>
          <a:prstGeom prst="rect">
            <a:avLst/>
          </a:prstGeom>
        </p:spPr>
      </p:pic>
      <p:sp>
        <p:nvSpPr>
          <p:cNvPr name="Freeform 9" id="9"/>
          <p:cNvSpPr/>
          <p:nvPr/>
        </p:nvSpPr>
        <p:spPr>
          <a:xfrm flipH="false" flipV="false" rot="0">
            <a:off x="11189819" y="3514297"/>
            <a:ext cx="5422750" cy="3311371"/>
          </a:xfrm>
          <a:custGeom>
            <a:avLst/>
            <a:gdLst/>
            <a:ahLst/>
            <a:cxnLst/>
            <a:rect r="r" b="b" t="t" l="l"/>
            <a:pathLst>
              <a:path h="3311371" w="5422750">
                <a:moveTo>
                  <a:pt x="0" y="0"/>
                </a:moveTo>
                <a:lnTo>
                  <a:pt x="5422750" y="0"/>
                </a:lnTo>
                <a:lnTo>
                  <a:pt x="5422750" y="3311371"/>
                </a:lnTo>
                <a:lnTo>
                  <a:pt x="0" y="3311371"/>
                </a:lnTo>
                <a:lnTo>
                  <a:pt x="0" y="0"/>
                </a:lnTo>
                <a:close/>
              </a:path>
            </a:pathLst>
          </a:custGeom>
          <a:blipFill>
            <a:blip r:embed="rId6"/>
            <a:stretch>
              <a:fillRect l="0" t="0" r="0" b="0"/>
            </a:stretch>
          </a:blipFill>
        </p:spPr>
      </p:sp>
      <p:sp>
        <p:nvSpPr>
          <p:cNvPr name="TextBox 10" id="10"/>
          <p:cNvSpPr txBox="true"/>
          <p:nvPr/>
        </p:nvSpPr>
        <p:spPr>
          <a:xfrm rot="0">
            <a:off x="924719" y="1491556"/>
            <a:ext cx="11163865" cy="869474"/>
          </a:xfrm>
          <a:prstGeom prst="rect">
            <a:avLst/>
          </a:prstGeom>
        </p:spPr>
        <p:txBody>
          <a:bodyPr anchor="t" rtlCol="false" tIns="0" lIns="0" bIns="0" rIns="0">
            <a:spAutoFit/>
          </a:bodyPr>
          <a:lstStyle/>
          <a:p>
            <a:pPr algn="l">
              <a:lnSpc>
                <a:spcPts val="6976"/>
              </a:lnSpc>
            </a:pPr>
            <a:r>
              <a:rPr lang="en-US" sz="5581">
                <a:solidFill>
                  <a:srgbClr val="FFFFFF"/>
                </a:solidFill>
                <a:latin typeface="Fraunces"/>
                <a:ea typeface="Fraunces"/>
                <a:cs typeface="Fraunces"/>
                <a:sym typeface="Fraunces"/>
              </a:rPr>
              <a:t>Table Creation &amp; Data Integrity</a:t>
            </a:r>
          </a:p>
        </p:txBody>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8AFC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80E26"/>
            </a:solidFill>
          </p:spPr>
        </p:sp>
      </p:gr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61000"/>
            </a:blip>
            <a:stretch>
              <a:fillRect l="0" t="-7664" r="-7593" b="0"/>
            </a:stretch>
          </a:blipFill>
        </p:spPr>
      </p:sp>
      <p:sp>
        <p:nvSpPr>
          <p:cNvPr name="Freeform 7" id="7"/>
          <p:cNvSpPr/>
          <p:nvPr/>
        </p:nvSpPr>
        <p:spPr>
          <a:xfrm flipH="false" flipV="false" rot="0">
            <a:off x="1028700" y="3672928"/>
            <a:ext cx="7563536" cy="2941145"/>
          </a:xfrm>
          <a:custGeom>
            <a:avLst/>
            <a:gdLst/>
            <a:ahLst/>
            <a:cxnLst/>
            <a:rect r="r" b="b" t="t" l="l"/>
            <a:pathLst>
              <a:path h="2941145" w="7563536">
                <a:moveTo>
                  <a:pt x="0" y="0"/>
                </a:moveTo>
                <a:lnTo>
                  <a:pt x="7563536" y="0"/>
                </a:lnTo>
                <a:lnTo>
                  <a:pt x="7563536" y="2941144"/>
                </a:lnTo>
                <a:lnTo>
                  <a:pt x="0" y="2941144"/>
                </a:lnTo>
                <a:lnTo>
                  <a:pt x="0" y="0"/>
                </a:lnTo>
                <a:close/>
              </a:path>
            </a:pathLst>
          </a:custGeom>
          <a:blipFill>
            <a:blip r:embed="rId4"/>
            <a:stretch>
              <a:fillRect l="0" t="-85394" r="-3119" b="-79790"/>
            </a:stretch>
          </a:blipFill>
        </p:spPr>
      </p:sp>
      <p:pic>
        <p:nvPicPr>
          <p:cNvPr name="Picture 8" id="8"/>
          <p:cNvPicPr>
            <a:picLocks noChangeAspect="true"/>
          </p:cNvPicPr>
          <p:nvPr/>
        </p:nvPicPr>
        <p:blipFill>
          <a:blip r:embed="rId5"/>
          <a:srcRect l="0" t="0" r="0" b="0"/>
          <a:stretch>
            <a:fillRect/>
          </a:stretch>
        </p:blipFill>
        <p:spPr>
          <a:xfrm flipH="false" flipV="false" rot="1270338">
            <a:off x="9289001" y="4645600"/>
            <a:ext cx="1031918" cy="995801"/>
          </a:xfrm>
          <a:prstGeom prst="rect">
            <a:avLst/>
          </a:prstGeom>
        </p:spPr>
      </p:pic>
      <p:sp>
        <p:nvSpPr>
          <p:cNvPr name="Freeform 9" id="9"/>
          <p:cNvSpPr/>
          <p:nvPr/>
        </p:nvSpPr>
        <p:spPr>
          <a:xfrm flipH="false" flipV="false" rot="0">
            <a:off x="11018369" y="3339930"/>
            <a:ext cx="5045420" cy="3607140"/>
          </a:xfrm>
          <a:custGeom>
            <a:avLst/>
            <a:gdLst/>
            <a:ahLst/>
            <a:cxnLst/>
            <a:rect r="r" b="b" t="t" l="l"/>
            <a:pathLst>
              <a:path h="3607140" w="5045420">
                <a:moveTo>
                  <a:pt x="0" y="0"/>
                </a:moveTo>
                <a:lnTo>
                  <a:pt x="5045420" y="0"/>
                </a:lnTo>
                <a:lnTo>
                  <a:pt x="5045420" y="3607140"/>
                </a:lnTo>
                <a:lnTo>
                  <a:pt x="0" y="3607140"/>
                </a:lnTo>
                <a:lnTo>
                  <a:pt x="0" y="0"/>
                </a:lnTo>
                <a:close/>
              </a:path>
            </a:pathLst>
          </a:custGeom>
          <a:blipFill>
            <a:blip r:embed="rId6"/>
            <a:stretch>
              <a:fillRect l="-11727" t="0" r="-3914" b="0"/>
            </a:stretch>
          </a:blipFill>
        </p:spPr>
      </p:sp>
      <p:sp>
        <p:nvSpPr>
          <p:cNvPr name="TextBox 10" id="10"/>
          <p:cNvSpPr txBox="true"/>
          <p:nvPr/>
        </p:nvSpPr>
        <p:spPr>
          <a:xfrm rot="0">
            <a:off x="924719" y="1491556"/>
            <a:ext cx="11163865" cy="869474"/>
          </a:xfrm>
          <a:prstGeom prst="rect">
            <a:avLst/>
          </a:prstGeom>
        </p:spPr>
        <p:txBody>
          <a:bodyPr anchor="t" rtlCol="false" tIns="0" lIns="0" bIns="0" rIns="0">
            <a:spAutoFit/>
          </a:bodyPr>
          <a:lstStyle/>
          <a:p>
            <a:pPr algn="l">
              <a:lnSpc>
                <a:spcPts val="6976"/>
              </a:lnSpc>
            </a:pPr>
            <a:r>
              <a:rPr lang="en-US" sz="5581">
                <a:solidFill>
                  <a:srgbClr val="FFFFFF"/>
                </a:solidFill>
                <a:latin typeface="Fraunces"/>
                <a:ea typeface="Fraunces"/>
                <a:cs typeface="Fraunces"/>
                <a:sym typeface="Fraunces"/>
              </a:rPr>
              <a:t>Table Creation &amp; Data Integrity</a:t>
            </a:r>
          </a:p>
        </p:txBody>
      </p:sp>
    </p:spTree>
  </p:cSld>
  <p:clrMapOvr>
    <a:masterClrMapping/>
  </p:clrMapOvr>
  <p:transition spd="fast">
    <p:fade/>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8AFC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80E26"/>
            </a:solidFill>
          </p:spPr>
        </p:sp>
      </p:grpSp>
      <p:sp>
        <p:nvSpPr>
          <p:cNvPr name="Freeform 6" id="6"/>
          <p:cNvSpPr/>
          <p:nvPr/>
        </p:nvSpPr>
        <p:spPr>
          <a:xfrm flipH="false" flipV="false" rot="0">
            <a:off x="-1905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61000"/>
            </a:blip>
            <a:stretch>
              <a:fillRect l="0" t="-7664" r="-7593" b="0"/>
            </a:stretch>
          </a:blipFill>
        </p:spPr>
      </p:sp>
      <p:sp>
        <p:nvSpPr>
          <p:cNvPr name="TextBox 7" id="7"/>
          <p:cNvSpPr txBox="true"/>
          <p:nvPr/>
        </p:nvSpPr>
        <p:spPr>
          <a:xfrm rot="0">
            <a:off x="924719" y="1491556"/>
            <a:ext cx="11163865" cy="869474"/>
          </a:xfrm>
          <a:prstGeom prst="rect">
            <a:avLst/>
          </a:prstGeom>
        </p:spPr>
        <p:txBody>
          <a:bodyPr anchor="t" rtlCol="false" tIns="0" lIns="0" bIns="0" rIns="0">
            <a:spAutoFit/>
          </a:bodyPr>
          <a:lstStyle/>
          <a:p>
            <a:pPr algn="l">
              <a:lnSpc>
                <a:spcPts val="6976"/>
              </a:lnSpc>
            </a:pPr>
            <a:r>
              <a:rPr lang="en-US" sz="5581">
                <a:solidFill>
                  <a:srgbClr val="FFFFFF"/>
                </a:solidFill>
                <a:latin typeface="Fraunces"/>
                <a:ea typeface="Fraunces"/>
                <a:cs typeface="Fraunces"/>
                <a:sym typeface="Fraunces"/>
              </a:rPr>
              <a:t>Adding Constraints</a:t>
            </a:r>
          </a:p>
        </p:txBody>
      </p:sp>
      <p:sp>
        <p:nvSpPr>
          <p:cNvPr name="TextBox 8" id="8"/>
          <p:cNvSpPr txBox="true"/>
          <p:nvPr/>
        </p:nvSpPr>
        <p:spPr>
          <a:xfrm rot="0">
            <a:off x="1028700" y="2794813"/>
            <a:ext cx="6537199" cy="420465"/>
          </a:xfrm>
          <a:prstGeom prst="rect">
            <a:avLst/>
          </a:prstGeom>
        </p:spPr>
        <p:txBody>
          <a:bodyPr anchor="t" rtlCol="false" tIns="0" lIns="0" bIns="0" rIns="0">
            <a:spAutoFit/>
          </a:bodyPr>
          <a:lstStyle/>
          <a:p>
            <a:pPr algn="l">
              <a:lnSpc>
                <a:spcPts val="3488"/>
              </a:lnSpc>
            </a:pPr>
            <a:r>
              <a:rPr lang="en-US" sz="2791">
                <a:solidFill>
                  <a:srgbClr val="FFFFFF"/>
                </a:solidFill>
                <a:latin typeface="Fraunces"/>
                <a:ea typeface="Fraunces"/>
                <a:cs typeface="Fraunces"/>
                <a:sym typeface="Fraunces"/>
              </a:rPr>
              <a:t>ALTER TABLE Employees :</a:t>
            </a:r>
          </a:p>
        </p:txBody>
      </p:sp>
      <p:sp>
        <p:nvSpPr>
          <p:cNvPr name="TextBox 9" id="9"/>
          <p:cNvSpPr txBox="true"/>
          <p:nvPr/>
        </p:nvSpPr>
        <p:spPr>
          <a:xfrm rot="0">
            <a:off x="1028700" y="3371024"/>
            <a:ext cx="6059830" cy="1324800"/>
          </a:xfrm>
          <a:prstGeom prst="rect">
            <a:avLst/>
          </a:prstGeom>
        </p:spPr>
        <p:txBody>
          <a:bodyPr anchor="t" rtlCol="false" tIns="0" lIns="0" bIns="0" rIns="0">
            <a:spAutoFit/>
          </a:bodyPr>
          <a:lstStyle/>
          <a:p>
            <a:pPr algn="l" marL="481997" indent="-240999" lvl="1">
              <a:lnSpc>
                <a:spcPts val="3572"/>
              </a:lnSpc>
              <a:buFont typeface="Arial"/>
              <a:buChar char="•"/>
            </a:pPr>
            <a:r>
              <a:rPr lang="en-US" sz="2232">
                <a:solidFill>
                  <a:srgbClr val="EBECEF"/>
                </a:solidFill>
                <a:latin typeface="Arimo"/>
                <a:ea typeface="Arimo"/>
                <a:cs typeface="Arimo"/>
                <a:sym typeface="Arimo"/>
              </a:rPr>
              <a:t>This is a Data Definition Language (DDL) command used to modify the structure of the existing ‘Employees’ table.</a:t>
            </a:r>
          </a:p>
        </p:txBody>
      </p:sp>
      <p:sp>
        <p:nvSpPr>
          <p:cNvPr name="TextBox 10" id="10"/>
          <p:cNvSpPr txBox="true"/>
          <p:nvPr/>
        </p:nvSpPr>
        <p:spPr>
          <a:xfrm rot="0">
            <a:off x="1028700" y="4943475"/>
            <a:ext cx="7501129" cy="420465"/>
          </a:xfrm>
          <a:prstGeom prst="rect">
            <a:avLst/>
          </a:prstGeom>
        </p:spPr>
        <p:txBody>
          <a:bodyPr anchor="t" rtlCol="false" tIns="0" lIns="0" bIns="0" rIns="0">
            <a:spAutoFit/>
          </a:bodyPr>
          <a:lstStyle/>
          <a:p>
            <a:pPr algn="l">
              <a:lnSpc>
                <a:spcPts val="3488"/>
              </a:lnSpc>
            </a:pPr>
            <a:r>
              <a:rPr lang="en-US" sz="2791">
                <a:solidFill>
                  <a:srgbClr val="FFFFFF"/>
                </a:solidFill>
                <a:latin typeface="Fraunces"/>
                <a:ea typeface="Fraunces"/>
                <a:cs typeface="Fraunces"/>
                <a:sym typeface="Fraunces"/>
              </a:rPr>
              <a:t>ADD CONSTRAINT FK_Dept ( or id_unique):</a:t>
            </a:r>
          </a:p>
        </p:txBody>
      </p:sp>
      <p:sp>
        <p:nvSpPr>
          <p:cNvPr name="TextBox 11" id="11"/>
          <p:cNvSpPr txBox="true"/>
          <p:nvPr/>
        </p:nvSpPr>
        <p:spPr>
          <a:xfrm rot="0">
            <a:off x="924719" y="5516340"/>
            <a:ext cx="4789765" cy="2220182"/>
          </a:xfrm>
          <a:prstGeom prst="rect">
            <a:avLst/>
          </a:prstGeom>
        </p:spPr>
        <p:txBody>
          <a:bodyPr anchor="t" rtlCol="false" tIns="0" lIns="0" bIns="0" rIns="0">
            <a:spAutoFit/>
          </a:bodyPr>
          <a:lstStyle/>
          <a:p>
            <a:pPr algn="l" marL="481997" indent="-240999" lvl="1">
              <a:lnSpc>
                <a:spcPts val="3572"/>
              </a:lnSpc>
              <a:buFont typeface="Arial"/>
              <a:buChar char="•"/>
            </a:pPr>
            <a:r>
              <a:rPr lang="en-US" sz="2232">
                <a:solidFill>
                  <a:srgbClr val="EBECEF"/>
                </a:solidFill>
                <a:latin typeface="Arimo"/>
                <a:ea typeface="Arimo"/>
                <a:cs typeface="Arimo"/>
                <a:sym typeface="Arimo"/>
              </a:rPr>
              <a:t>ADD CONSTRAINT is used to add a new constraint to the table.</a:t>
            </a:r>
          </a:p>
          <a:p>
            <a:pPr algn="l" marL="481997" indent="-240999" lvl="1">
              <a:lnSpc>
                <a:spcPts val="3572"/>
              </a:lnSpc>
              <a:buFont typeface="Arial"/>
              <a:buChar char="•"/>
            </a:pPr>
            <a:r>
              <a:rPr lang="en-US" sz="2232">
                <a:solidFill>
                  <a:srgbClr val="EBECEF"/>
                </a:solidFill>
                <a:latin typeface="Arimo"/>
                <a:ea typeface="Arimo"/>
                <a:cs typeface="Arimo"/>
                <a:sym typeface="Arimo"/>
              </a:rPr>
              <a:t>‘FK_Dept’ or id_unique is the name given to the new constraint for identification purposes</a:t>
            </a:r>
          </a:p>
        </p:txBody>
      </p:sp>
      <p:sp>
        <p:nvSpPr>
          <p:cNvPr name="TextBox 12" id="12"/>
          <p:cNvSpPr txBox="true"/>
          <p:nvPr/>
        </p:nvSpPr>
        <p:spPr>
          <a:xfrm rot="0">
            <a:off x="924719" y="7984172"/>
            <a:ext cx="6537199" cy="420465"/>
          </a:xfrm>
          <a:prstGeom prst="rect">
            <a:avLst/>
          </a:prstGeom>
        </p:spPr>
        <p:txBody>
          <a:bodyPr anchor="t" rtlCol="false" tIns="0" lIns="0" bIns="0" rIns="0">
            <a:spAutoFit/>
          </a:bodyPr>
          <a:lstStyle/>
          <a:p>
            <a:pPr algn="l">
              <a:lnSpc>
                <a:spcPts val="3488"/>
              </a:lnSpc>
            </a:pPr>
            <a:r>
              <a:rPr lang="en-US" sz="2791">
                <a:solidFill>
                  <a:srgbClr val="FFFFFF"/>
                </a:solidFill>
                <a:latin typeface="Fraunces"/>
                <a:ea typeface="Fraunces"/>
                <a:cs typeface="Fraunces"/>
                <a:sym typeface="Fraunces"/>
              </a:rPr>
              <a:t>FOREIGN KEY (DepartmentID) :</a:t>
            </a:r>
          </a:p>
        </p:txBody>
      </p:sp>
      <p:sp>
        <p:nvSpPr>
          <p:cNvPr name="TextBox 13" id="13"/>
          <p:cNvSpPr txBox="true"/>
          <p:nvPr/>
        </p:nvSpPr>
        <p:spPr>
          <a:xfrm rot="0">
            <a:off x="924719" y="8548275"/>
            <a:ext cx="6059830" cy="1324800"/>
          </a:xfrm>
          <a:prstGeom prst="rect">
            <a:avLst/>
          </a:prstGeom>
        </p:spPr>
        <p:txBody>
          <a:bodyPr anchor="t" rtlCol="false" tIns="0" lIns="0" bIns="0" rIns="0">
            <a:spAutoFit/>
          </a:bodyPr>
          <a:lstStyle/>
          <a:p>
            <a:pPr algn="l" marL="481997" indent="-240999" lvl="1">
              <a:lnSpc>
                <a:spcPts val="3572"/>
              </a:lnSpc>
              <a:buFont typeface="Arial"/>
              <a:buChar char="•"/>
            </a:pPr>
            <a:r>
              <a:rPr lang="en-US" sz="2232">
                <a:solidFill>
                  <a:srgbClr val="EBECEF"/>
                </a:solidFill>
                <a:latin typeface="Arimo"/>
                <a:ea typeface="Arimo"/>
                <a:cs typeface="Arimo"/>
                <a:sym typeface="Arimo"/>
              </a:rPr>
              <a:t>This specifies that the ‘DepartmentID’ column in the Employees table is a foreign key.</a:t>
            </a:r>
          </a:p>
        </p:txBody>
      </p:sp>
      <p:pic>
        <p:nvPicPr>
          <p:cNvPr name="Picture 14" id="14"/>
          <p:cNvPicPr>
            <a:picLocks noChangeAspect="true"/>
          </p:cNvPicPr>
          <p:nvPr/>
        </p:nvPicPr>
        <p:blipFill>
          <a:blip r:embed="rId4"/>
          <a:srcRect l="0" t="0" r="0" b="0"/>
          <a:stretch>
            <a:fillRect/>
          </a:stretch>
        </p:blipFill>
        <p:spPr>
          <a:xfrm flipH="false" flipV="false" rot="1461220">
            <a:off x="7620483" y="7781277"/>
            <a:ext cx="1026467" cy="990541"/>
          </a:xfrm>
          <a:prstGeom prst="rect">
            <a:avLst/>
          </a:prstGeom>
        </p:spPr>
      </p:pic>
      <p:sp>
        <p:nvSpPr>
          <p:cNvPr name="Freeform 15" id="15"/>
          <p:cNvSpPr/>
          <p:nvPr/>
        </p:nvSpPr>
        <p:spPr>
          <a:xfrm flipH="false" flipV="false" rot="0">
            <a:off x="8665300" y="2565949"/>
            <a:ext cx="9130317" cy="1400601"/>
          </a:xfrm>
          <a:custGeom>
            <a:avLst/>
            <a:gdLst/>
            <a:ahLst/>
            <a:cxnLst/>
            <a:rect r="r" b="b" t="t" l="l"/>
            <a:pathLst>
              <a:path h="1400601" w="9130317">
                <a:moveTo>
                  <a:pt x="0" y="0"/>
                </a:moveTo>
                <a:lnTo>
                  <a:pt x="9130317" y="0"/>
                </a:lnTo>
                <a:lnTo>
                  <a:pt x="9130317" y="1400601"/>
                </a:lnTo>
                <a:lnTo>
                  <a:pt x="0" y="1400601"/>
                </a:lnTo>
                <a:lnTo>
                  <a:pt x="0" y="0"/>
                </a:lnTo>
                <a:close/>
              </a:path>
            </a:pathLst>
          </a:custGeom>
          <a:blipFill>
            <a:blip r:embed="rId5"/>
            <a:stretch>
              <a:fillRect l="0" t="-266586" r="0" b="-285299"/>
            </a:stretch>
          </a:blipFill>
        </p:spPr>
      </p:sp>
      <p:sp>
        <p:nvSpPr>
          <p:cNvPr name="Freeform 16" id="16"/>
          <p:cNvSpPr/>
          <p:nvPr/>
        </p:nvSpPr>
        <p:spPr>
          <a:xfrm flipH="false" flipV="false" rot="0">
            <a:off x="8665300" y="4044169"/>
            <a:ext cx="6574266" cy="1099331"/>
          </a:xfrm>
          <a:custGeom>
            <a:avLst/>
            <a:gdLst/>
            <a:ahLst/>
            <a:cxnLst/>
            <a:rect r="r" b="b" t="t" l="l"/>
            <a:pathLst>
              <a:path h="1099331" w="6574266">
                <a:moveTo>
                  <a:pt x="0" y="0"/>
                </a:moveTo>
                <a:lnTo>
                  <a:pt x="6574267" y="0"/>
                </a:lnTo>
                <a:lnTo>
                  <a:pt x="6574267" y="1099331"/>
                </a:lnTo>
                <a:lnTo>
                  <a:pt x="0" y="1099331"/>
                </a:lnTo>
                <a:lnTo>
                  <a:pt x="0" y="0"/>
                </a:lnTo>
                <a:close/>
              </a:path>
            </a:pathLst>
          </a:custGeom>
          <a:blipFill>
            <a:blip r:embed="rId6"/>
            <a:stretch>
              <a:fillRect l="0" t="-251270" r="-2830" b="-263680"/>
            </a:stretch>
          </a:blipFill>
        </p:spPr>
      </p:sp>
      <p:sp>
        <p:nvSpPr>
          <p:cNvPr name="Freeform 17" id="17"/>
          <p:cNvSpPr/>
          <p:nvPr/>
        </p:nvSpPr>
        <p:spPr>
          <a:xfrm flipH="false" flipV="false" rot="0">
            <a:off x="8665300" y="5219700"/>
            <a:ext cx="6574266" cy="935981"/>
          </a:xfrm>
          <a:custGeom>
            <a:avLst/>
            <a:gdLst/>
            <a:ahLst/>
            <a:cxnLst/>
            <a:rect r="r" b="b" t="t" l="l"/>
            <a:pathLst>
              <a:path h="935981" w="6574266">
                <a:moveTo>
                  <a:pt x="0" y="0"/>
                </a:moveTo>
                <a:lnTo>
                  <a:pt x="6574267" y="0"/>
                </a:lnTo>
                <a:lnTo>
                  <a:pt x="6574267" y="935981"/>
                </a:lnTo>
                <a:lnTo>
                  <a:pt x="0" y="935981"/>
                </a:lnTo>
                <a:lnTo>
                  <a:pt x="0" y="0"/>
                </a:lnTo>
                <a:close/>
              </a:path>
            </a:pathLst>
          </a:custGeom>
          <a:blipFill>
            <a:blip r:embed="rId7"/>
            <a:stretch>
              <a:fillRect l="0" t="-305936" r="0" b="-296456"/>
            </a:stretch>
          </a:blipFill>
        </p:spPr>
      </p:sp>
      <p:sp>
        <p:nvSpPr>
          <p:cNvPr name="Freeform 18" id="18"/>
          <p:cNvSpPr/>
          <p:nvPr/>
        </p:nvSpPr>
        <p:spPr>
          <a:xfrm flipH="false" flipV="false" rot="0">
            <a:off x="8938815" y="6841314"/>
            <a:ext cx="3942634" cy="2870467"/>
          </a:xfrm>
          <a:custGeom>
            <a:avLst/>
            <a:gdLst/>
            <a:ahLst/>
            <a:cxnLst/>
            <a:rect r="r" b="b" t="t" l="l"/>
            <a:pathLst>
              <a:path h="2870467" w="3942634">
                <a:moveTo>
                  <a:pt x="0" y="0"/>
                </a:moveTo>
                <a:lnTo>
                  <a:pt x="3942634" y="0"/>
                </a:lnTo>
                <a:lnTo>
                  <a:pt x="3942634" y="2870467"/>
                </a:lnTo>
                <a:lnTo>
                  <a:pt x="0" y="2870467"/>
                </a:lnTo>
                <a:lnTo>
                  <a:pt x="0" y="0"/>
                </a:lnTo>
                <a:close/>
              </a:path>
            </a:pathLst>
          </a:custGeom>
          <a:blipFill>
            <a:blip r:embed="rId8"/>
            <a:stretch>
              <a:fillRect l="-13253" t="0" r="0" b="0"/>
            </a:stretch>
          </a:blipFill>
        </p:spPr>
      </p:sp>
      <p:pic>
        <p:nvPicPr>
          <p:cNvPr name="Picture 19" id="19"/>
          <p:cNvPicPr>
            <a:picLocks noChangeAspect="true"/>
          </p:cNvPicPr>
          <p:nvPr/>
        </p:nvPicPr>
        <p:blipFill>
          <a:blip r:embed="rId4"/>
          <a:srcRect l="0" t="0" r="0" b="0"/>
          <a:stretch>
            <a:fillRect/>
          </a:stretch>
        </p:blipFill>
        <p:spPr>
          <a:xfrm flipH="false" flipV="false" rot="8099999">
            <a:off x="15794677" y="4947291"/>
            <a:ext cx="1026467" cy="990541"/>
          </a:xfrm>
          <a:prstGeom prst="rect">
            <a:avLst/>
          </a:prstGeom>
        </p:spPr>
      </p:pic>
      <p:sp>
        <p:nvSpPr>
          <p:cNvPr name="Freeform 20" id="20"/>
          <p:cNvSpPr/>
          <p:nvPr/>
        </p:nvSpPr>
        <p:spPr>
          <a:xfrm flipH="false" flipV="false" rot="0">
            <a:off x="13699870" y="6488885"/>
            <a:ext cx="3079394" cy="3575325"/>
          </a:xfrm>
          <a:custGeom>
            <a:avLst/>
            <a:gdLst/>
            <a:ahLst/>
            <a:cxnLst/>
            <a:rect r="r" b="b" t="t" l="l"/>
            <a:pathLst>
              <a:path h="3575325" w="3079394">
                <a:moveTo>
                  <a:pt x="0" y="0"/>
                </a:moveTo>
                <a:lnTo>
                  <a:pt x="3079394" y="0"/>
                </a:lnTo>
                <a:lnTo>
                  <a:pt x="3079394" y="3575325"/>
                </a:lnTo>
                <a:lnTo>
                  <a:pt x="0" y="3575325"/>
                </a:lnTo>
                <a:lnTo>
                  <a:pt x="0" y="0"/>
                </a:lnTo>
                <a:close/>
              </a:path>
            </a:pathLst>
          </a:custGeom>
          <a:blipFill>
            <a:blip r:embed="rId9"/>
            <a:stretch>
              <a:fillRect l="-11912" t="0" r="0" b="0"/>
            </a:stretch>
          </a:blipFill>
        </p:spPr>
      </p:sp>
    </p:spTree>
  </p:cSld>
  <p:clrMapOvr>
    <a:masterClrMapping/>
  </p:clrMapOvr>
  <p:transition spd="fast">
    <p:fade/>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8AFC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80E26"/>
            </a:solidFill>
          </p:spPr>
        </p:sp>
      </p:grpSp>
      <p:sp>
        <p:nvSpPr>
          <p:cNvPr name="Freeform 6" id="6"/>
          <p:cNvSpPr/>
          <p:nvPr/>
        </p:nvSpPr>
        <p:spPr>
          <a:xfrm flipH="false" flipV="false" rot="0">
            <a:off x="-1905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61000"/>
            </a:blip>
            <a:stretch>
              <a:fillRect l="0" t="-7664" r="-7593" b="0"/>
            </a:stretch>
          </a:blipFill>
        </p:spPr>
      </p:sp>
      <p:sp>
        <p:nvSpPr>
          <p:cNvPr name="Freeform 7" id="7"/>
          <p:cNvSpPr/>
          <p:nvPr/>
        </p:nvSpPr>
        <p:spPr>
          <a:xfrm flipH="false" flipV="false" rot="0">
            <a:off x="13699870" y="6488885"/>
            <a:ext cx="3079394" cy="3575325"/>
          </a:xfrm>
          <a:custGeom>
            <a:avLst/>
            <a:gdLst/>
            <a:ahLst/>
            <a:cxnLst/>
            <a:rect r="r" b="b" t="t" l="l"/>
            <a:pathLst>
              <a:path h="3575325" w="3079394">
                <a:moveTo>
                  <a:pt x="0" y="0"/>
                </a:moveTo>
                <a:lnTo>
                  <a:pt x="3079394" y="0"/>
                </a:lnTo>
                <a:lnTo>
                  <a:pt x="3079394" y="3575325"/>
                </a:lnTo>
                <a:lnTo>
                  <a:pt x="0" y="3575325"/>
                </a:lnTo>
                <a:lnTo>
                  <a:pt x="0" y="0"/>
                </a:lnTo>
                <a:close/>
              </a:path>
            </a:pathLst>
          </a:custGeom>
          <a:blipFill>
            <a:blip r:embed="rId4"/>
            <a:stretch>
              <a:fillRect l="-11912" t="0" r="0" b="0"/>
            </a:stretch>
          </a:blipFill>
        </p:spPr>
      </p:sp>
      <p:sp>
        <p:nvSpPr>
          <p:cNvPr name="TextBox 8" id="8"/>
          <p:cNvSpPr txBox="true"/>
          <p:nvPr/>
        </p:nvSpPr>
        <p:spPr>
          <a:xfrm rot="0">
            <a:off x="915194" y="1491556"/>
            <a:ext cx="11163865" cy="869474"/>
          </a:xfrm>
          <a:prstGeom prst="rect">
            <a:avLst/>
          </a:prstGeom>
        </p:spPr>
        <p:txBody>
          <a:bodyPr anchor="t" rtlCol="false" tIns="0" lIns="0" bIns="0" rIns="0">
            <a:spAutoFit/>
          </a:bodyPr>
          <a:lstStyle/>
          <a:p>
            <a:pPr algn="l">
              <a:lnSpc>
                <a:spcPts val="6976"/>
              </a:lnSpc>
            </a:pPr>
            <a:r>
              <a:rPr lang="en-US" sz="5581">
                <a:solidFill>
                  <a:srgbClr val="FFFFFF"/>
                </a:solidFill>
                <a:latin typeface="Fraunces"/>
                <a:ea typeface="Fraunces"/>
                <a:cs typeface="Fraunces"/>
                <a:sym typeface="Fraunces"/>
              </a:rPr>
              <a:t>Adding Constraints</a:t>
            </a:r>
          </a:p>
        </p:txBody>
      </p:sp>
      <p:sp>
        <p:nvSpPr>
          <p:cNvPr name="TextBox 9" id="9"/>
          <p:cNvSpPr txBox="true"/>
          <p:nvPr/>
        </p:nvSpPr>
        <p:spPr>
          <a:xfrm rot="0">
            <a:off x="1028700" y="2565949"/>
            <a:ext cx="8936351" cy="858773"/>
          </a:xfrm>
          <a:prstGeom prst="rect">
            <a:avLst/>
          </a:prstGeom>
        </p:spPr>
        <p:txBody>
          <a:bodyPr anchor="t" rtlCol="false" tIns="0" lIns="0" bIns="0" rIns="0">
            <a:spAutoFit/>
          </a:bodyPr>
          <a:lstStyle/>
          <a:p>
            <a:pPr algn="l">
              <a:lnSpc>
                <a:spcPts val="3486"/>
              </a:lnSpc>
            </a:pPr>
            <a:r>
              <a:rPr lang="en-US" sz="2791">
                <a:solidFill>
                  <a:srgbClr val="FFFFFF"/>
                </a:solidFill>
                <a:latin typeface="Fraunces"/>
                <a:ea typeface="Fraunces"/>
                <a:cs typeface="Fraunces"/>
                <a:sym typeface="Fraunces"/>
              </a:rPr>
              <a:t>REFERENCES Departments</a:t>
            </a:r>
          </a:p>
          <a:p>
            <a:pPr algn="l">
              <a:lnSpc>
                <a:spcPts val="3488"/>
              </a:lnSpc>
            </a:pPr>
            <a:r>
              <a:rPr lang="en-US" sz="2791">
                <a:solidFill>
                  <a:srgbClr val="FFFFFF"/>
                </a:solidFill>
                <a:latin typeface="Fraunces"/>
                <a:ea typeface="Fraunces"/>
                <a:cs typeface="Fraunces"/>
                <a:sym typeface="Fraunces"/>
              </a:rPr>
              <a:t>(DepartmentID) :</a:t>
            </a:r>
          </a:p>
        </p:txBody>
      </p:sp>
      <p:sp>
        <p:nvSpPr>
          <p:cNvPr name="TextBox 10" id="10"/>
          <p:cNvSpPr txBox="true"/>
          <p:nvPr/>
        </p:nvSpPr>
        <p:spPr>
          <a:xfrm rot="0">
            <a:off x="924719" y="3463742"/>
            <a:ext cx="7195675" cy="3563207"/>
          </a:xfrm>
          <a:prstGeom prst="rect">
            <a:avLst/>
          </a:prstGeom>
        </p:spPr>
        <p:txBody>
          <a:bodyPr anchor="t" rtlCol="false" tIns="0" lIns="0" bIns="0" rIns="0">
            <a:spAutoFit/>
          </a:bodyPr>
          <a:lstStyle/>
          <a:p>
            <a:pPr algn="l" marL="481997" indent="-240999" lvl="1">
              <a:lnSpc>
                <a:spcPts val="3572"/>
              </a:lnSpc>
              <a:buFont typeface="Arial"/>
              <a:buChar char="•"/>
            </a:pPr>
            <a:r>
              <a:rPr lang="en-US" sz="2232">
                <a:solidFill>
                  <a:srgbClr val="EBECEF"/>
                </a:solidFill>
                <a:latin typeface="Arimo"/>
                <a:ea typeface="Arimo"/>
                <a:cs typeface="Arimo"/>
                <a:sym typeface="Arimo"/>
              </a:rPr>
              <a:t>This indicates that the ‘DepartmentID’ column in the Employees table references the ‘DepartmentID’ column in the Departments table.</a:t>
            </a:r>
          </a:p>
          <a:p>
            <a:pPr algn="l" marL="481997" indent="-240999" lvl="1">
              <a:lnSpc>
                <a:spcPts val="3572"/>
              </a:lnSpc>
              <a:buFont typeface="Arial"/>
              <a:buChar char="•"/>
            </a:pPr>
            <a:r>
              <a:rPr lang="en-US" sz="2232">
                <a:solidFill>
                  <a:srgbClr val="EBECEF"/>
                </a:solidFill>
                <a:latin typeface="Arimo"/>
                <a:ea typeface="Arimo"/>
                <a:cs typeface="Arimo"/>
                <a:sym typeface="Arimo"/>
              </a:rPr>
              <a:t>This establishes a relationship between the Employees table and the Departments table, ensuring that each DepartmentID in the Employees table matches a valid DepartmentID in the Departments table.</a:t>
            </a:r>
          </a:p>
        </p:txBody>
      </p:sp>
      <p:sp>
        <p:nvSpPr>
          <p:cNvPr name="TextBox 11" id="11"/>
          <p:cNvSpPr txBox="true"/>
          <p:nvPr/>
        </p:nvSpPr>
        <p:spPr>
          <a:xfrm rot="0">
            <a:off x="924719" y="7160299"/>
            <a:ext cx="6537199" cy="420465"/>
          </a:xfrm>
          <a:prstGeom prst="rect">
            <a:avLst/>
          </a:prstGeom>
        </p:spPr>
        <p:txBody>
          <a:bodyPr anchor="t" rtlCol="false" tIns="0" lIns="0" bIns="0" rIns="0">
            <a:spAutoFit/>
          </a:bodyPr>
          <a:lstStyle/>
          <a:p>
            <a:pPr algn="l">
              <a:lnSpc>
                <a:spcPts val="3488"/>
              </a:lnSpc>
            </a:pPr>
            <a:r>
              <a:rPr lang="en-US" sz="2791">
                <a:solidFill>
                  <a:srgbClr val="FFFFFF"/>
                </a:solidFill>
                <a:latin typeface="Fraunces"/>
                <a:ea typeface="Fraunces"/>
                <a:cs typeface="Fraunces"/>
                <a:sym typeface="Fraunces"/>
              </a:rPr>
              <a:t>UNIQUE (EmployeeID) :</a:t>
            </a:r>
          </a:p>
        </p:txBody>
      </p:sp>
      <p:sp>
        <p:nvSpPr>
          <p:cNvPr name="TextBox 12" id="12"/>
          <p:cNvSpPr txBox="true"/>
          <p:nvPr/>
        </p:nvSpPr>
        <p:spPr>
          <a:xfrm rot="0">
            <a:off x="924719" y="7580765"/>
            <a:ext cx="6059830" cy="2667857"/>
          </a:xfrm>
          <a:prstGeom prst="rect">
            <a:avLst/>
          </a:prstGeom>
        </p:spPr>
        <p:txBody>
          <a:bodyPr anchor="t" rtlCol="false" tIns="0" lIns="0" bIns="0" rIns="0">
            <a:spAutoFit/>
          </a:bodyPr>
          <a:lstStyle/>
          <a:p>
            <a:pPr algn="l" marL="481997" indent="-240999" lvl="1">
              <a:lnSpc>
                <a:spcPts val="3572"/>
              </a:lnSpc>
              <a:buFont typeface="Arial"/>
              <a:buChar char="•"/>
            </a:pPr>
            <a:r>
              <a:rPr lang="en-US" sz="2232">
                <a:solidFill>
                  <a:srgbClr val="EBECEF"/>
                </a:solidFill>
                <a:latin typeface="Arimo"/>
                <a:ea typeface="Arimo"/>
                <a:cs typeface="Arimo"/>
                <a:sym typeface="Arimo"/>
              </a:rPr>
              <a:t>The UNIQUE constraint ensures that all values in the ‘EmployeeID’ column are unique across the table.</a:t>
            </a:r>
          </a:p>
          <a:p>
            <a:pPr algn="l" marL="481997" indent="-240999" lvl="1">
              <a:lnSpc>
                <a:spcPts val="3572"/>
              </a:lnSpc>
              <a:buFont typeface="Arial"/>
              <a:buChar char="•"/>
            </a:pPr>
            <a:r>
              <a:rPr lang="en-US" sz="2232">
                <a:solidFill>
                  <a:srgbClr val="EBECEF"/>
                </a:solidFill>
                <a:latin typeface="Arimo"/>
                <a:ea typeface="Arimo"/>
                <a:cs typeface="Arimo"/>
                <a:sym typeface="Arimo"/>
              </a:rPr>
              <a:t>This means that no two rows in the Employees table can have the same ‘EmployeeID’ value.</a:t>
            </a:r>
          </a:p>
        </p:txBody>
      </p:sp>
      <p:pic>
        <p:nvPicPr>
          <p:cNvPr name="Picture 13" id="13"/>
          <p:cNvPicPr>
            <a:picLocks noChangeAspect="true"/>
          </p:cNvPicPr>
          <p:nvPr/>
        </p:nvPicPr>
        <p:blipFill>
          <a:blip r:embed="rId5"/>
          <a:srcRect l="0" t="0" r="0" b="0"/>
          <a:stretch>
            <a:fillRect/>
          </a:stretch>
        </p:blipFill>
        <p:spPr>
          <a:xfrm flipH="false" flipV="false" rot="1461220">
            <a:off x="7620483" y="7781277"/>
            <a:ext cx="1026467" cy="990541"/>
          </a:xfrm>
          <a:prstGeom prst="rect">
            <a:avLst/>
          </a:prstGeom>
        </p:spPr>
      </p:pic>
      <p:sp>
        <p:nvSpPr>
          <p:cNvPr name="Freeform 14" id="14"/>
          <p:cNvSpPr/>
          <p:nvPr/>
        </p:nvSpPr>
        <p:spPr>
          <a:xfrm flipH="false" flipV="false" rot="0">
            <a:off x="8665300" y="2565949"/>
            <a:ext cx="9130317" cy="1400601"/>
          </a:xfrm>
          <a:custGeom>
            <a:avLst/>
            <a:gdLst/>
            <a:ahLst/>
            <a:cxnLst/>
            <a:rect r="r" b="b" t="t" l="l"/>
            <a:pathLst>
              <a:path h="1400601" w="9130317">
                <a:moveTo>
                  <a:pt x="0" y="0"/>
                </a:moveTo>
                <a:lnTo>
                  <a:pt x="9130317" y="0"/>
                </a:lnTo>
                <a:lnTo>
                  <a:pt x="9130317" y="1400601"/>
                </a:lnTo>
                <a:lnTo>
                  <a:pt x="0" y="1400601"/>
                </a:lnTo>
                <a:lnTo>
                  <a:pt x="0" y="0"/>
                </a:lnTo>
                <a:close/>
              </a:path>
            </a:pathLst>
          </a:custGeom>
          <a:blipFill>
            <a:blip r:embed="rId6"/>
            <a:stretch>
              <a:fillRect l="0" t="-266586" r="0" b="-285299"/>
            </a:stretch>
          </a:blipFill>
        </p:spPr>
      </p:sp>
      <p:sp>
        <p:nvSpPr>
          <p:cNvPr name="Freeform 15" id="15"/>
          <p:cNvSpPr/>
          <p:nvPr/>
        </p:nvSpPr>
        <p:spPr>
          <a:xfrm flipH="false" flipV="false" rot="0">
            <a:off x="8665300" y="4044169"/>
            <a:ext cx="6574266" cy="1099331"/>
          </a:xfrm>
          <a:custGeom>
            <a:avLst/>
            <a:gdLst/>
            <a:ahLst/>
            <a:cxnLst/>
            <a:rect r="r" b="b" t="t" l="l"/>
            <a:pathLst>
              <a:path h="1099331" w="6574266">
                <a:moveTo>
                  <a:pt x="0" y="0"/>
                </a:moveTo>
                <a:lnTo>
                  <a:pt x="6574267" y="0"/>
                </a:lnTo>
                <a:lnTo>
                  <a:pt x="6574267" y="1099331"/>
                </a:lnTo>
                <a:lnTo>
                  <a:pt x="0" y="1099331"/>
                </a:lnTo>
                <a:lnTo>
                  <a:pt x="0" y="0"/>
                </a:lnTo>
                <a:close/>
              </a:path>
            </a:pathLst>
          </a:custGeom>
          <a:blipFill>
            <a:blip r:embed="rId7"/>
            <a:stretch>
              <a:fillRect l="0" t="-251270" r="-2830" b="-263680"/>
            </a:stretch>
          </a:blipFill>
        </p:spPr>
      </p:sp>
      <p:sp>
        <p:nvSpPr>
          <p:cNvPr name="Freeform 16" id="16"/>
          <p:cNvSpPr/>
          <p:nvPr/>
        </p:nvSpPr>
        <p:spPr>
          <a:xfrm flipH="false" flipV="false" rot="0">
            <a:off x="8665300" y="5219700"/>
            <a:ext cx="6574266" cy="935981"/>
          </a:xfrm>
          <a:custGeom>
            <a:avLst/>
            <a:gdLst/>
            <a:ahLst/>
            <a:cxnLst/>
            <a:rect r="r" b="b" t="t" l="l"/>
            <a:pathLst>
              <a:path h="935981" w="6574266">
                <a:moveTo>
                  <a:pt x="0" y="0"/>
                </a:moveTo>
                <a:lnTo>
                  <a:pt x="6574267" y="0"/>
                </a:lnTo>
                <a:lnTo>
                  <a:pt x="6574267" y="935981"/>
                </a:lnTo>
                <a:lnTo>
                  <a:pt x="0" y="935981"/>
                </a:lnTo>
                <a:lnTo>
                  <a:pt x="0" y="0"/>
                </a:lnTo>
                <a:close/>
              </a:path>
            </a:pathLst>
          </a:custGeom>
          <a:blipFill>
            <a:blip r:embed="rId8"/>
            <a:stretch>
              <a:fillRect l="0" t="-305936" r="0" b="-296456"/>
            </a:stretch>
          </a:blipFill>
        </p:spPr>
      </p:sp>
      <p:sp>
        <p:nvSpPr>
          <p:cNvPr name="Freeform 17" id="17"/>
          <p:cNvSpPr/>
          <p:nvPr/>
        </p:nvSpPr>
        <p:spPr>
          <a:xfrm flipH="false" flipV="false" rot="0">
            <a:off x="8938815" y="6841314"/>
            <a:ext cx="3942634" cy="2870467"/>
          </a:xfrm>
          <a:custGeom>
            <a:avLst/>
            <a:gdLst/>
            <a:ahLst/>
            <a:cxnLst/>
            <a:rect r="r" b="b" t="t" l="l"/>
            <a:pathLst>
              <a:path h="2870467" w="3942634">
                <a:moveTo>
                  <a:pt x="0" y="0"/>
                </a:moveTo>
                <a:lnTo>
                  <a:pt x="3942634" y="0"/>
                </a:lnTo>
                <a:lnTo>
                  <a:pt x="3942634" y="2870467"/>
                </a:lnTo>
                <a:lnTo>
                  <a:pt x="0" y="2870467"/>
                </a:lnTo>
                <a:lnTo>
                  <a:pt x="0" y="0"/>
                </a:lnTo>
                <a:close/>
              </a:path>
            </a:pathLst>
          </a:custGeom>
          <a:blipFill>
            <a:blip r:embed="rId9"/>
            <a:stretch>
              <a:fillRect l="-13253" t="0" r="0" b="0"/>
            </a:stretch>
          </a:blipFill>
        </p:spPr>
      </p:sp>
      <p:pic>
        <p:nvPicPr>
          <p:cNvPr name="Picture 18" id="18"/>
          <p:cNvPicPr>
            <a:picLocks noChangeAspect="true"/>
          </p:cNvPicPr>
          <p:nvPr/>
        </p:nvPicPr>
        <p:blipFill>
          <a:blip r:embed="rId5"/>
          <a:srcRect l="0" t="0" r="0" b="0"/>
          <a:stretch>
            <a:fillRect/>
          </a:stretch>
        </p:blipFill>
        <p:spPr>
          <a:xfrm flipH="false" flipV="false" rot="8099999">
            <a:off x="15794677" y="4947291"/>
            <a:ext cx="1026467" cy="990541"/>
          </a:xfrm>
          <a:prstGeom prst="rect">
            <a:avLst/>
          </a:prstGeom>
        </p:spPr>
      </p:pic>
    </p:spTree>
  </p:cSld>
  <p:clrMapOvr>
    <a:masterClrMapping/>
  </p:clrMapOvr>
  <p:transition spd="fast">
    <p:fade/>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8AFC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80E26"/>
            </a:solidFill>
          </p:spPr>
        </p:sp>
      </p:grpSp>
      <p:sp>
        <p:nvSpPr>
          <p:cNvPr name="Freeform 6" id="6"/>
          <p:cNvSpPr/>
          <p:nvPr/>
        </p:nvSpPr>
        <p:spPr>
          <a:xfrm flipH="false" flipV="false" rot="0">
            <a:off x="-1905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61000"/>
            </a:blip>
            <a:stretch>
              <a:fillRect l="0" t="-7664" r="-7593" b="0"/>
            </a:stretch>
          </a:blipFill>
        </p:spPr>
      </p:sp>
      <p:pic>
        <p:nvPicPr>
          <p:cNvPr name="Picture 7" id="7"/>
          <p:cNvPicPr>
            <a:picLocks noChangeAspect="true"/>
          </p:cNvPicPr>
          <p:nvPr/>
        </p:nvPicPr>
        <p:blipFill>
          <a:blip r:embed="rId4"/>
          <a:srcRect l="0" t="0" r="0" b="0"/>
          <a:stretch>
            <a:fillRect/>
          </a:stretch>
        </p:blipFill>
        <p:spPr>
          <a:xfrm flipH="false" flipV="false" rot="1606525">
            <a:off x="9307333" y="5025829"/>
            <a:ext cx="1026467" cy="990541"/>
          </a:xfrm>
          <a:prstGeom prst="rect">
            <a:avLst/>
          </a:prstGeom>
        </p:spPr>
      </p:pic>
      <p:sp>
        <p:nvSpPr>
          <p:cNvPr name="Freeform 8" id="8"/>
          <p:cNvSpPr/>
          <p:nvPr/>
        </p:nvSpPr>
        <p:spPr>
          <a:xfrm flipH="false" flipV="false" rot="0">
            <a:off x="1028700" y="3552228"/>
            <a:ext cx="7174972" cy="3937743"/>
          </a:xfrm>
          <a:custGeom>
            <a:avLst/>
            <a:gdLst/>
            <a:ahLst/>
            <a:cxnLst/>
            <a:rect r="r" b="b" t="t" l="l"/>
            <a:pathLst>
              <a:path h="3937743" w="7174972">
                <a:moveTo>
                  <a:pt x="0" y="0"/>
                </a:moveTo>
                <a:lnTo>
                  <a:pt x="7174972" y="0"/>
                </a:lnTo>
                <a:lnTo>
                  <a:pt x="7174972" y="3937743"/>
                </a:lnTo>
                <a:lnTo>
                  <a:pt x="0" y="3937743"/>
                </a:lnTo>
                <a:lnTo>
                  <a:pt x="0" y="0"/>
                </a:lnTo>
                <a:close/>
              </a:path>
            </a:pathLst>
          </a:custGeom>
          <a:blipFill>
            <a:blip r:embed="rId5"/>
            <a:stretch>
              <a:fillRect l="0" t="-41801" r="0" b="-40408"/>
            </a:stretch>
          </a:blipFill>
        </p:spPr>
      </p:sp>
      <p:sp>
        <p:nvSpPr>
          <p:cNvPr name="Freeform 9" id="9"/>
          <p:cNvSpPr/>
          <p:nvPr/>
        </p:nvSpPr>
        <p:spPr>
          <a:xfrm flipH="false" flipV="false" rot="0">
            <a:off x="11440108" y="2857413"/>
            <a:ext cx="5180348" cy="5327373"/>
          </a:xfrm>
          <a:custGeom>
            <a:avLst/>
            <a:gdLst/>
            <a:ahLst/>
            <a:cxnLst/>
            <a:rect r="r" b="b" t="t" l="l"/>
            <a:pathLst>
              <a:path h="5327373" w="5180348">
                <a:moveTo>
                  <a:pt x="0" y="0"/>
                </a:moveTo>
                <a:lnTo>
                  <a:pt x="5180348" y="0"/>
                </a:lnTo>
                <a:lnTo>
                  <a:pt x="5180348" y="5327373"/>
                </a:lnTo>
                <a:lnTo>
                  <a:pt x="0" y="5327373"/>
                </a:lnTo>
                <a:lnTo>
                  <a:pt x="0" y="0"/>
                </a:lnTo>
                <a:close/>
              </a:path>
            </a:pathLst>
          </a:custGeom>
          <a:blipFill>
            <a:blip r:embed="rId6"/>
            <a:stretch>
              <a:fillRect l="-10940" t="0" r="0" b="0"/>
            </a:stretch>
          </a:blipFill>
        </p:spPr>
      </p:sp>
      <p:sp>
        <p:nvSpPr>
          <p:cNvPr name="TextBox 10" id="10"/>
          <p:cNvSpPr txBox="true"/>
          <p:nvPr/>
        </p:nvSpPr>
        <p:spPr>
          <a:xfrm rot="0">
            <a:off x="924719" y="1491556"/>
            <a:ext cx="11163865" cy="869474"/>
          </a:xfrm>
          <a:prstGeom prst="rect">
            <a:avLst/>
          </a:prstGeom>
        </p:spPr>
        <p:txBody>
          <a:bodyPr anchor="t" rtlCol="false" tIns="0" lIns="0" bIns="0" rIns="0">
            <a:spAutoFit/>
          </a:bodyPr>
          <a:lstStyle/>
          <a:p>
            <a:pPr algn="l">
              <a:lnSpc>
                <a:spcPts val="6976"/>
              </a:lnSpc>
            </a:pPr>
            <a:r>
              <a:rPr lang="en-US" sz="5581">
                <a:solidFill>
                  <a:srgbClr val="FFFFFF"/>
                </a:solidFill>
                <a:latin typeface="Fraunces"/>
                <a:ea typeface="Fraunces"/>
                <a:cs typeface="Fraunces"/>
                <a:sym typeface="Fraunces"/>
              </a:rPr>
              <a:t>Adding Constraints</a:t>
            </a:r>
          </a:p>
        </p:txBody>
      </p:sp>
    </p:spTree>
  </p:cSld>
  <p:clrMapOvr>
    <a:masterClrMapping/>
  </p:clrMapOvr>
  <p:transition spd="fast">
    <p:fade/>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8AFC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80E26"/>
            </a:solidFill>
          </p:spPr>
        </p:sp>
      </p:grpSp>
      <p:sp>
        <p:nvSpPr>
          <p:cNvPr name="Freeform 6" id="6"/>
          <p:cNvSpPr/>
          <p:nvPr/>
        </p:nvSpPr>
        <p:spPr>
          <a:xfrm flipH="false" flipV="false" rot="0">
            <a:off x="-1905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61000"/>
            </a:blip>
            <a:stretch>
              <a:fillRect l="0" t="-7664" r="-7593" b="0"/>
            </a:stretch>
          </a:blipFill>
        </p:spPr>
      </p:sp>
      <p:pic>
        <p:nvPicPr>
          <p:cNvPr name="Picture 7" id="7"/>
          <p:cNvPicPr>
            <a:picLocks noChangeAspect="true"/>
          </p:cNvPicPr>
          <p:nvPr/>
        </p:nvPicPr>
        <p:blipFill>
          <a:blip r:embed="rId4"/>
          <a:srcRect l="0" t="0" r="0" b="0"/>
          <a:stretch>
            <a:fillRect/>
          </a:stretch>
        </p:blipFill>
        <p:spPr>
          <a:xfrm flipH="false" flipV="false" rot="1606525">
            <a:off x="8303883" y="5077427"/>
            <a:ext cx="1026467" cy="990541"/>
          </a:xfrm>
          <a:prstGeom prst="rect">
            <a:avLst/>
          </a:prstGeom>
        </p:spPr>
      </p:pic>
      <p:sp>
        <p:nvSpPr>
          <p:cNvPr name="Freeform 8" id="8"/>
          <p:cNvSpPr/>
          <p:nvPr/>
        </p:nvSpPr>
        <p:spPr>
          <a:xfrm flipH="false" flipV="false" rot="0">
            <a:off x="1028700" y="4899322"/>
            <a:ext cx="5912043" cy="1243555"/>
          </a:xfrm>
          <a:custGeom>
            <a:avLst/>
            <a:gdLst/>
            <a:ahLst/>
            <a:cxnLst/>
            <a:rect r="r" b="b" t="t" l="l"/>
            <a:pathLst>
              <a:path h="1243555" w="5912043">
                <a:moveTo>
                  <a:pt x="0" y="0"/>
                </a:moveTo>
                <a:lnTo>
                  <a:pt x="5912043" y="0"/>
                </a:lnTo>
                <a:lnTo>
                  <a:pt x="5912043" y="1243555"/>
                </a:lnTo>
                <a:lnTo>
                  <a:pt x="0" y="1243555"/>
                </a:lnTo>
                <a:lnTo>
                  <a:pt x="0" y="0"/>
                </a:lnTo>
                <a:close/>
              </a:path>
            </a:pathLst>
          </a:custGeom>
          <a:blipFill>
            <a:blip r:embed="rId5"/>
            <a:stretch>
              <a:fillRect l="0" t="-194080" r="0" b="-181334"/>
            </a:stretch>
          </a:blipFill>
        </p:spPr>
      </p:sp>
      <p:sp>
        <p:nvSpPr>
          <p:cNvPr name="Freeform 9" id="9"/>
          <p:cNvSpPr/>
          <p:nvPr/>
        </p:nvSpPr>
        <p:spPr>
          <a:xfrm flipH="false" flipV="false" rot="0">
            <a:off x="10689062" y="3202232"/>
            <a:ext cx="5972733" cy="5160894"/>
          </a:xfrm>
          <a:custGeom>
            <a:avLst/>
            <a:gdLst/>
            <a:ahLst/>
            <a:cxnLst/>
            <a:rect r="r" b="b" t="t" l="l"/>
            <a:pathLst>
              <a:path h="5160894" w="5972733">
                <a:moveTo>
                  <a:pt x="0" y="0"/>
                </a:moveTo>
                <a:lnTo>
                  <a:pt x="5972733" y="0"/>
                </a:lnTo>
                <a:lnTo>
                  <a:pt x="5972733" y="5160895"/>
                </a:lnTo>
                <a:lnTo>
                  <a:pt x="0" y="5160895"/>
                </a:lnTo>
                <a:lnTo>
                  <a:pt x="0" y="0"/>
                </a:lnTo>
                <a:close/>
              </a:path>
            </a:pathLst>
          </a:custGeom>
          <a:blipFill>
            <a:blip r:embed="rId6"/>
            <a:stretch>
              <a:fillRect l="-6569" t="0" r="0" b="0"/>
            </a:stretch>
          </a:blipFill>
        </p:spPr>
      </p:sp>
      <p:sp>
        <p:nvSpPr>
          <p:cNvPr name="TextBox 10" id="10"/>
          <p:cNvSpPr txBox="true"/>
          <p:nvPr/>
        </p:nvSpPr>
        <p:spPr>
          <a:xfrm rot="0">
            <a:off x="924719" y="1491556"/>
            <a:ext cx="11163865" cy="869474"/>
          </a:xfrm>
          <a:prstGeom prst="rect">
            <a:avLst/>
          </a:prstGeom>
        </p:spPr>
        <p:txBody>
          <a:bodyPr anchor="t" rtlCol="false" tIns="0" lIns="0" bIns="0" rIns="0">
            <a:spAutoFit/>
          </a:bodyPr>
          <a:lstStyle/>
          <a:p>
            <a:pPr algn="l">
              <a:lnSpc>
                <a:spcPts val="6976"/>
              </a:lnSpc>
            </a:pPr>
            <a:r>
              <a:rPr lang="en-US" sz="5581">
                <a:solidFill>
                  <a:srgbClr val="FFFFFF"/>
                </a:solidFill>
                <a:latin typeface="Fraunces"/>
                <a:ea typeface="Fraunces"/>
                <a:cs typeface="Fraunces"/>
                <a:sym typeface="Fraunces"/>
              </a:rPr>
              <a:t>Adding Constraints</a:t>
            </a:r>
          </a:p>
        </p:txBody>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8AFC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80E26"/>
            </a:solidFill>
          </p:spPr>
        </p:sp>
      </p:gr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61000"/>
            </a:blip>
            <a:stretch>
              <a:fillRect l="0" t="-7664" r="-7593" b="0"/>
            </a:stretch>
          </a:blipFill>
        </p:spPr>
      </p:sp>
      <p:sp>
        <p:nvSpPr>
          <p:cNvPr name="TextBox 7" id="7"/>
          <p:cNvSpPr txBox="true"/>
          <p:nvPr/>
        </p:nvSpPr>
        <p:spPr>
          <a:xfrm rot="0">
            <a:off x="918065" y="1539061"/>
            <a:ext cx="6905357" cy="1126014"/>
          </a:xfrm>
          <a:prstGeom prst="rect">
            <a:avLst/>
          </a:prstGeom>
        </p:spPr>
        <p:txBody>
          <a:bodyPr anchor="t" rtlCol="false" tIns="0" lIns="0" bIns="0" rIns="0">
            <a:spAutoFit/>
          </a:bodyPr>
          <a:lstStyle/>
          <a:p>
            <a:pPr algn="l">
              <a:lnSpc>
                <a:spcPts val="9073"/>
              </a:lnSpc>
            </a:pPr>
            <a:r>
              <a:rPr lang="en-US" sz="7262">
                <a:solidFill>
                  <a:srgbClr val="FFFFFF"/>
                </a:solidFill>
                <a:latin typeface="Fraunces"/>
                <a:ea typeface="Fraunces"/>
                <a:cs typeface="Fraunces"/>
                <a:sym typeface="Fraunces"/>
              </a:rPr>
              <a:t>Team Members</a:t>
            </a:r>
          </a:p>
        </p:txBody>
      </p:sp>
      <p:sp>
        <p:nvSpPr>
          <p:cNvPr name="TextBox 8" id="8"/>
          <p:cNvSpPr txBox="true"/>
          <p:nvPr/>
        </p:nvSpPr>
        <p:spPr>
          <a:xfrm rot="0">
            <a:off x="964465" y="3102110"/>
            <a:ext cx="7914964" cy="4172204"/>
          </a:xfrm>
          <a:prstGeom prst="rect">
            <a:avLst/>
          </a:prstGeom>
        </p:spPr>
        <p:txBody>
          <a:bodyPr anchor="t" rtlCol="false" tIns="0" lIns="0" bIns="0" rIns="0">
            <a:spAutoFit/>
          </a:bodyPr>
          <a:lstStyle/>
          <a:p>
            <a:pPr algn="l" marL="482600" indent="-241300" lvl="1">
              <a:lnSpc>
                <a:spcPts val="6688"/>
              </a:lnSpc>
              <a:buFont typeface="Arial"/>
              <a:buChar char="•"/>
            </a:pPr>
            <a:r>
              <a:rPr lang="en-US" sz="3200">
                <a:solidFill>
                  <a:srgbClr val="FFFFFF"/>
                </a:solidFill>
                <a:latin typeface="Arimo"/>
                <a:ea typeface="Arimo"/>
                <a:cs typeface="Arimo"/>
                <a:sym typeface="Arimo"/>
              </a:rPr>
              <a:t>Salma Essam Mohamed Hamad</a:t>
            </a:r>
          </a:p>
          <a:p>
            <a:pPr algn="l" marL="482600" indent="-241300" lvl="1">
              <a:lnSpc>
                <a:spcPts val="6688"/>
              </a:lnSpc>
              <a:buFont typeface="Arial"/>
              <a:buChar char="•"/>
            </a:pPr>
            <a:r>
              <a:rPr lang="en-US" sz="3200">
                <a:solidFill>
                  <a:srgbClr val="FFFFFF"/>
                </a:solidFill>
                <a:latin typeface="Arimo"/>
                <a:ea typeface="Arimo"/>
                <a:cs typeface="Arimo"/>
                <a:sym typeface="Arimo"/>
              </a:rPr>
              <a:t>Gehad Emad Mohamed Mohamed</a:t>
            </a:r>
          </a:p>
          <a:p>
            <a:pPr algn="l" marL="482600" indent="-241300" lvl="1">
              <a:lnSpc>
                <a:spcPts val="6688"/>
              </a:lnSpc>
              <a:buFont typeface="Arial"/>
              <a:buChar char="•"/>
            </a:pPr>
            <a:r>
              <a:rPr lang="en-US" sz="3200">
                <a:solidFill>
                  <a:srgbClr val="FFFFFF"/>
                </a:solidFill>
                <a:latin typeface="Arimo"/>
                <a:ea typeface="Arimo"/>
                <a:cs typeface="Arimo"/>
                <a:sym typeface="Arimo"/>
              </a:rPr>
              <a:t>Mirna Sherief Zayed</a:t>
            </a:r>
          </a:p>
          <a:p>
            <a:pPr algn="l" marL="482600" indent="-241300" lvl="1">
              <a:lnSpc>
                <a:spcPts val="6688"/>
              </a:lnSpc>
              <a:buFont typeface="Arial"/>
              <a:buChar char="•"/>
            </a:pPr>
            <a:r>
              <a:rPr lang="en-US" sz="3200">
                <a:solidFill>
                  <a:srgbClr val="FFFFFF"/>
                </a:solidFill>
                <a:latin typeface="Arimo"/>
                <a:ea typeface="Arimo"/>
                <a:cs typeface="Arimo"/>
                <a:sym typeface="Arimo"/>
              </a:rPr>
              <a:t>Alaa Atef Mustafa</a:t>
            </a:r>
          </a:p>
          <a:p>
            <a:pPr algn="l" marL="482600" indent="-241300" lvl="1">
              <a:lnSpc>
                <a:spcPts val="6688"/>
              </a:lnSpc>
              <a:buFont typeface="Arial"/>
              <a:buChar char="•"/>
            </a:pPr>
            <a:r>
              <a:rPr lang="en-US" sz="3200">
                <a:solidFill>
                  <a:srgbClr val="FFFFFF"/>
                </a:solidFill>
                <a:latin typeface="Arimo"/>
                <a:ea typeface="Arimo"/>
                <a:cs typeface="Arimo"/>
                <a:sym typeface="Arimo"/>
              </a:rPr>
              <a:t>Noureen Ashraf Aboarab</a:t>
            </a:r>
          </a:p>
        </p:txBody>
      </p:sp>
    </p:spTree>
  </p:cSld>
  <p:clrMapOvr>
    <a:masterClrMapping/>
  </p:clrMapOvr>
  <p:transition spd="fast">
    <p:fade/>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8AFC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80E26"/>
            </a:solidFill>
          </p:spPr>
        </p:sp>
      </p:grpSp>
      <p:sp>
        <p:nvSpPr>
          <p:cNvPr name="Freeform 6" id="6"/>
          <p:cNvSpPr/>
          <p:nvPr/>
        </p:nvSpPr>
        <p:spPr>
          <a:xfrm flipH="false" flipV="false" rot="0">
            <a:off x="-1905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61000"/>
            </a:blip>
            <a:stretch>
              <a:fillRect l="0" t="-7664" r="-7593" b="0"/>
            </a:stretch>
          </a:blipFill>
        </p:spPr>
      </p:sp>
      <p:pic>
        <p:nvPicPr>
          <p:cNvPr name="Picture 7" id="7"/>
          <p:cNvPicPr>
            <a:picLocks noChangeAspect="true"/>
          </p:cNvPicPr>
          <p:nvPr/>
        </p:nvPicPr>
        <p:blipFill>
          <a:blip r:embed="rId4"/>
          <a:srcRect l="0" t="0" r="0" b="0"/>
          <a:stretch>
            <a:fillRect/>
          </a:stretch>
        </p:blipFill>
        <p:spPr>
          <a:xfrm flipH="false" flipV="false" rot="1606525">
            <a:off x="9307333" y="5025829"/>
            <a:ext cx="1026467" cy="990541"/>
          </a:xfrm>
          <a:prstGeom prst="rect">
            <a:avLst/>
          </a:prstGeom>
        </p:spPr>
      </p:pic>
      <p:sp>
        <p:nvSpPr>
          <p:cNvPr name="Freeform 8" id="8"/>
          <p:cNvSpPr/>
          <p:nvPr/>
        </p:nvSpPr>
        <p:spPr>
          <a:xfrm flipH="false" flipV="false" rot="0">
            <a:off x="1028700" y="5143500"/>
            <a:ext cx="7166569" cy="865518"/>
          </a:xfrm>
          <a:custGeom>
            <a:avLst/>
            <a:gdLst/>
            <a:ahLst/>
            <a:cxnLst/>
            <a:rect r="r" b="b" t="t" l="l"/>
            <a:pathLst>
              <a:path h="865518" w="7166569">
                <a:moveTo>
                  <a:pt x="0" y="0"/>
                </a:moveTo>
                <a:lnTo>
                  <a:pt x="7166569" y="0"/>
                </a:lnTo>
                <a:lnTo>
                  <a:pt x="7166569" y="865518"/>
                </a:lnTo>
                <a:lnTo>
                  <a:pt x="0" y="865518"/>
                </a:lnTo>
                <a:lnTo>
                  <a:pt x="0" y="0"/>
                </a:lnTo>
                <a:close/>
              </a:path>
            </a:pathLst>
          </a:custGeom>
          <a:blipFill>
            <a:blip r:embed="rId5"/>
            <a:stretch>
              <a:fillRect l="0" t="-375104" r="0" b="-352905"/>
            </a:stretch>
          </a:blipFill>
        </p:spPr>
      </p:sp>
      <p:sp>
        <p:nvSpPr>
          <p:cNvPr name="Freeform 9" id="9"/>
          <p:cNvSpPr/>
          <p:nvPr/>
        </p:nvSpPr>
        <p:spPr>
          <a:xfrm flipH="false" flipV="false" rot="0">
            <a:off x="11444862" y="2992957"/>
            <a:ext cx="5852523" cy="5166604"/>
          </a:xfrm>
          <a:custGeom>
            <a:avLst/>
            <a:gdLst/>
            <a:ahLst/>
            <a:cxnLst/>
            <a:rect r="r" b="b" t="t" l="l"/>
            <a:pathLst>
              <a:path h="5166604" w="5852523">
                <a:moveTo>
                  <a:pt x="0" y="0"/>
                </a:moveTo>
                <a:lnTo>
                  <a:pt x="5852523" y="0"/>
                </a:lnTo>
                <a:lnTo>
                  <a:pt x="5852523" y="5166604"/>
                </a:lnTo>
                <a:lnTo>
                  <a:pt x="0" y="5166604"/>
                </a:lnTo>
                <a:lnTo>
                  <a:pt x="0" y="0"/>
                </a:lnTo>
                <a:close/>
              </a:path>
            </a:pathLst>
          </a:custGeom>
          <a:blipFill>
            <a:blip r:embed="rId6"/>
            <a:stretch>
              <a:fillRect l="-10999" t="0" r="0" b="0"/>
            </a:stretch>
          </a:blipFill>
        </p:spPr>
      </p:sp>
      <p:sp>
        <p:nvSpPr>
          <p:cNvPr name="TextBox 10" id="10"/>
          <p:cNvSpPr txBox="true"/>
          <p:nvPr/>
        </p:nvSpPr>
        <p:spPr>
          <a:xfrm rot="0">
            <a:off x="924719" y="1491556"/>
            <a:ext cx="11163865" cy="869474"/>
          </a:xfrm>
          <a:prstGeom prst="rect">
            <a:avLst/>
          </a:prstGeom>
        </p:spPr>
        <p:txBody>
          <a:bodyPr anchor="t" rtlCol="false" tIns="0" lIns="0" bIns="0" rIns="0">
            <a:spAutoFit/>
          </a:bodyPr>
          <a:lstStyle/>
          <a:p>
            <a:pPr algn="l">
              <a:lnSpc>
                <a:spcPts val="6976"/>
              </a:lnSpc>
            </a:pPr>
            <a:r>
              <a:rPr lang="en-US" sz="5581">
                <a:solidFill>
                  <a:srgbClr val="FFFFFF"/>
                </a:solidFill>
                <a:latin typeface="Fraunces"/>
                <a:ea typeface="Fraunces"/>
                <a:cs typeface="Fraunces"/>
                <a:sym typeface="Fraunces"/>
              </a:rPr>
              <a:t>Adding Constraints</a:t>
            </a:r>
          </a:p>
        </p:txBody>
      </p:sp>
    </p:spTree>
  </p:cSld>
  <p:clrMapOvr>
    <a:masterClrMapping/>
  </p:clrMapOvr>
  <p:transition spd="fast">
    <p:fade/>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8AFC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80E26"/>
            </a:solidFill>
          </p:spPr>
        </p:sp>
      </p:grpSp>
      <p:sp>
        <p:nvSpPr>
          <p:cNvPr name="Freeform 6" id="6"/>
          <p:cNvSpPr/>
          <p:nvPr/>
        </p:nvSpPr>
        <p:spPr>
          <a:xfrm flipH="false" flipV="false" rot="0">
            <a:off x="-1905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61000"/>
            </a:blip>
            <a:stretch>
              <a:fillRect l="0" t="-7664" r="-7593" b="0"/>
            </a:stretch>
          </a:blipFill>
        </p:spPr>
      </p:sp>
      <p:pic>
        <p:nvPicPr>
          <p:cNvPr name="Picture 7" id="7"/>
          <p:cNvPicPr>
            <a:picLocks noChangeAspect="true"/>
          </p:cNvPicPr>
          <p:nvPr/>
        </p:nvPicPr>
        <p:blipFill>
          <a:blip r:embed="rId4"/>
          <a:srcRect l="0" t="0" r="0" b="0"/>
          <a:stretch>
            <a:fillRect/>
          </a:stretch>
        </p:blipFill>
        <p:spPr>
          <a:xfrm flipH="false" flipV="false" rot="1606525">
            <a:off x="9307333" y="5025829"/>
            <a:ext cx="1026467" cy="990541"/>
          </a:xfrm>
          <a:prstGeom prst="rect">
            <a:avLst/>
          </a:prstGeom>
        </p:spPr>
      </p:pic>
      <p:sp>
        <p:nvSpPr>
          <p:cNvPr name="Freeform 8" id="8"/>
          <p:cNvSpPr/>
          <p:nvPr/>
        </p:nvSpPr>
        <p:spPr>
          <a:xfrm flipH="false" flipV="false" rot="0">
            <a:off x="1028700" y="4154455"/>
            <a:ext cx="7189331" cy="2733289"/>
          </a:xfrm>
          <a:custGeom>
            <a:avLst/>
            <a:gdLst/>
            <a:ahLst/>
            <a:cxnLst/>
            <a:rect r="r" b="b" t="t" l="l"/>
            <a:pathLst>
              <a:path h="2733289" w="7189331">
                <a:moveTo>
                  <a:pt x="0" y="0"/>
                </a:moveTo>
                <a:lnTo>
                  <a:pt x="7189331" y="0"/>
                </a:lnTo>
                <a:lnTo>
                  <a:pt x="7189331" y="2733289"/>
                </a:lnTo>
                <a:lnTo>
                  <a:pt x="0" y="2733289"/>
                </a:lnTo>
                <a:lnTo>
                  <a:pt x="0" y="0"/>
                </a:lnTo>
                <a:close/>
              </a:path>
            </a:pathLst>
          </a:custGeom>
          <a:blipFill>
            <a:blip r:embed="rId5"/>
            <a:stretch>
              <a:fillRect l="0" t="-82210" r="0" b="-80817"/>
            </a:stretch>
          </a:blipFill>
        </p:spPr>
      </p:sp>
      <p:sp>
        <p:nvSpPr>
          <p:cNvPr name="Freeform 9" id="9"/>
          <p:cNvSpPr/>
          <p:nvPr/>
        </p:nvSpPr>
        <p:spPr>
          <a:xfrm flipH="false" flipV="false" rot="0">
            <a:off x="11425812" y="2937797"/>
            <a:ext cx="5757493" cy="5166604"/>
          </a:xfrm>
          <a:custGeom>
            <a:avLst/>
            <a:gdLst/>
            <a:ahLst/>
            <a:cxnLst/>
            <a:rect r="r" b="b" t="t" l="l"/>
            <a:pathLst>
              <a:path h="5166604" w="5757493">
                <a:moveTo>
                  <a:pt x="0" y="0"/>
                </a:moveTo>
                <a:lnTo>
                  <a:pt x="5757493" y="0"/>
                </a:lnTo>
                <a:lnTo>
                  <a:pt x="5757493" y="5166604"/>
                </a:lnTo>
                <a:lnTo>
                  <a:pt x="0" y="5166604"/>
                </a:lnTo>
                <a:lnTo>
                  <a:pt x="0" y="0"/>
                </a:lnTo>
                <a:close/>
              </a:path>
            </a:pathLst>
          </a:custGeom>
          <a:blipFill>
            <a:blip r:embed="rId6"/>
            <a:stretch>
              <a:fillRect l="-11511" t="0" r="0" b="0"/>
            </a:stretch>
          </a:blipFill>
        </p:spPr>
      </p:sp>
      <p:sp>
        <p:nvSpPr>
          <p:cNvPr name="TextBox 10" id="10"/>
          <p:cNvSpPr txBox="true"/>
          <p:nvPr/>
        </p:nvSpPr>
        <p:spPr>
          <a:xfrm rot="0">
            <a:off x="924719" y="1491556"/>
            <a:ext cx="11163865" cy="869474"/>
          </a:xfrm>
          <a:prstGeom prst="rect">
            <a:avLst/>
          </a:prstGeom>
        </p:spPr>
        <p:txBody>
          <a:bodyPr anchor="t" rtlCol="false" tIns="0" lIns="0" bIns="0" rIns="0">
            <a:spAutoFit/>
          </a:bodyPr>
          <a:lstStyle/>
          <a:p>
            <a:pPr algn="l">
              <a:lnSpc>
                <a:spcPts val="6976"/>
              </a:lnSpc>
            </a:pPr>
            <a:r>
              <a:rPr lang="en-US" sz="5581">
                <a:solidFill>
                  <a:srgbClr val="FFFFFF"/>
                </a:solidFill>
                <a:latin typeface="Fraunces"/>
                <a:ea typeface="Fraunces"/>
                <a:cs typeface="Fraunces"/>
                <a:sym typeface="Fraunces"/>
              </a:rPr>
              <a:t>Adding Constraints</a:t>
            </a:r>
          </a:p>
        </p:txBody>
      </p:sp>
    </p:spTree>
  </p:cSld>
  <p:clrMapOvr>
    <a:masterClrMapping/>
  </p:clrMapOvr>
  <p:transition spd="fast">
    <p:fade/>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8AFC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80E26"/>
            </a:solidFill>
          </p:spPr>
        </p:sp>
      </p:grpSp>
      <p:sp>
        <p:nvSpPr>
          <p:cNvPr name="Freeform 6" id="6"/>
          <p:cNvSpPr/>
          <p:nvPr/>
        </p:nvSpPr>
        <p:spPr>
          <a:xfrm flipH="false" flipV="false" rot="0">
            <a:off x="-9525"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61000"/>
            </a:blip>
            <a:stretch>
              <a:fillRect l="0" t="-7664" r="-7593" b="0"/>
            </a:stretch>
          </a:blipFill>
        </p:spPr>
      </p:sp>
      <p:pic>
        <p:nvPicPr>
          <p:cNvPr name="Picture 7" id="7"/>
          <p:cNvPicPr>
            <a:picLocks noChangeAspect="true"/>
          </p:cNvPicPr>
          <p:nvPr/>
        </p:nvPicPr>
        <p:blipFill>
          <a:blip r:embed="rId4"/>
          <a:srcRect l="0" t="0" r="0" b="0"/>
          <a:stretch>
            <a:fillRect/>
          </a:stretch>
        </p:blipFill>
        <p:spPr>
          <a:xfrm flipH="false" flipV="false" rot="1606525">
            <a:off x="9307333" y="5025829"/>
            <a:ext cx="1026467" cy="990541"/>
          </a:xfrm>
          <a:prstGeom prst="rect">
            <a:avLst/>
          </a:prstGeom>
        </p:spPr>
      </p:pic>
      <p:sp>
        <p:nvSpPr>
          <p:cNvPr name="Freeform 8" id="8"/>
          <p:cNvSpPr/>
          <p:nvPr/>
        </p:nvSpPr>
        <p:spPr>
          <a:xfrm flipH="false" flipV="false" rot="0">
            <a:off x="1028700" y="4816226"/>
            <a:ext cx="7057641" cy="1409747"/>
          </a:xfrm>
          <a:custGeom>
            <a:avLst/>
            <a:gdLst/>
            <a:ahLst/>
            <a:cxnLst/>
            <a:rect r="r" b="b" t="t" l="l"/>
            <a:pathLst>
              <a:path h="1409747" w="7057641">
                <a:moveTo>
                  <a:pt x="0" y="0"/>
                </a:moveTo>
                <a:lnTo>
                  <a:pt x="7057641" y="0"/>
                </a:lnTo>
                <a:lnTo>
                  <a:pt x="7057641" y="1409747"/>
                </a:lnTo>
                <a:lnTo>
                  <a:pt x="0" y="1409747"/>
                </a:lnTo>
                <a:lnTo>
                  <a:pt x="0" y="0"/>
                </a:lnTo>
                <a:close/>
              </a:path>
            </a:pathLst>
          </a:custGeom>
          <a:blipFill>
            <a:blip r:embed="rId5"/>
            <a:stretch>
              <a:fillRect l="0" t="-196256" r="0" b="-204374"/>
            </a:stretch>
          </a:blipFill>
        </p:spPr>
      </p:sp>
      <p:sp>
        <p:nvSpPr>
          <p:cNvPr name="Freeform 9" id="9"/>
          <p:cNvSpPr/>
          <p:nvPr/>
        </p:nvSpPr>
        <p:spPr>
          <a:xfrm flipH="false" flipV="false" rot="0">
            <a:off x="11559162" y="2939224"/>
            <a:ext cx="5805348" cy="5163751"/>
          </a:xfrm>
          <a:custGeom>
            <a:avLst/>
            <a:gdLst/>
            <a:ahLst/>
            <a:cxnLst/>
            <a:rect r="r" b="b" t="t" l="l"/>
            <a:pathLst>
              <a:path h="5163751" w="5805348">
                <a:moveTo>
                  <a:pt x="0" y="0"/>
                </a:moveTo>
                <a:lnTo>
                  <a:pt x="5805348" y="0"/>
                </a:lnTo>
                <a:lnTo>
                  <a:pt x="5805348" y="5163751"/>
                </a:lnTo>
                <a:lnTo>
                  <a:pt x="0" y="5163751"/>
                </a:lnTo>
                <a:lnTo>
                  <a:pt x="0" y="0"/>
                </a:lnTo>
                <a:close/>
              </a:path>
            </a:pathLst>
          </a:custGeom>
          <a:blipFill>
            <a:blip r:embed="rId6"/>
            <a:stretch>
              <a:fillRect l="-13893" t="0" r="0" b="0"/>
            </a:stretch>
          </a:blipFill>
        </p:spPr>
      </p:sp>
      <p:sp>
        <p:nvSpPr>
          <p:cNvPr name="TextBox 10" id="10"/>
          <p:cNvSpPr txBox="true"/>
          <p:nvPr/>
        </p:nvSpPr>
        <p:spPr>
          <a:xfrm rot="0">
            <a:off x="924719" y="1491556"/>
            <a:ext cx="11163865" cy="869474"/>
          </a:xfrm>
          <a:prstGeom prst="rect">
            <a:avLst/>
          </a:prstGeom>
        </p:spPr>
        <p:txBody>
          <a:bodyPr anchor="t" rtlCol="false" tIns="0" lIns="0" bIns="0" rIns="0">
            <a:spAutoFit/>
          </a:bodyPr>
          <a:lstStyle/>
          <a:p>
            <a:pPr algn="l">
              <a:lnSpc>
                <a:spcPts val="6976"/>
              </a:lnSpc>
            </a:pPr>
            <a:r>
              <a:rPr lang="en-US" sz="5581">
                <a:solidFill>
                  <a:srgbClr val="FFFFFF"/>
                </a:solidFill>
                <a:latin typeface="Fraunces"/>
                <a:ea typeface="Fraunces"/>
                <a:cs typeface="Fraunces"/>
                <a:sym typeface="Fraunces"/>
              </a:rPr>
              <a:t>Adding Constraints</a:t>
            </a:r>
          </a:p>
        </p:txBody>
      </p:sp>
    </p:spTree>
  </p:cSld>
  <p:clrMapOvr>
    <a:masterClrMapping/>
  </p:clrMapOvr>
  <p:transition spd="fast">
    <p:fade/>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8AFC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80E26"/>
            </a:solidFill>
          </p:spPr>
        </p:sp>
      </p:grpSp>
      <p:sp>
        <p:nvSpPr>
          <p:cNvPr name="Freeform 6" id="6"/>
          <p:cNvSpPr/>
          <p:nvPr/>
        </p:nvSpPr>
        <p:spPr>
          <a:xfrm flipH="false" flipV="false" rot="0">
            <a:off x="-1905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61000"/>
            </a:blip>
            <a:stretch>
              <a:fillRect l="0" t="-7664" r="-7593" b="0"/>
            </a:stretch>
          </a:blipFill>
        </p:spPr>
      </p:sp>
      <p:pic>
        <p:nvPicPr>
          <p:cNvPr name="Picture 7" id="7"/>
          <p:cNvPicPr>
            <a:picLocks noChangeAspect="true"/>
          </p:cNvPicPr>
          <p:nvPr/>
        </p:nvPicPr>
        <p:blipFill>
          <a:blip r:embed="rId4"/>
          <a:srcRect l="0" t="0" r="0" b="0"/>
          <a:stretch>
            <a:fillRect/>
          </a:stretch>
        </p:blipFill>
        <p:spPr>
          <a:xfrm flipH="false" flipV="false" rot="1606525">
            <a:off x="9307333" y="5025829"/>
            <a:ext cx="1026467" cy="990541"/>
          </a:xfrm>
          <a:prstGeom prst="rect">
            <a:avLst/>
          </a:prstGeom>
        </p:spPr>
      </p:pic>
      <p:sp>
        <p:nvSpPr>
          <p:cNvPr name="Freeform 8" id="8"/>
          <p:cNvSpPr/>
          <p:nvPr/>
        </p:nvSpPr>
        <p:spPr>
          <a:xfrm flipH="false" flipV="false" rot="0">
            <a:off x="924719" y="3514825"/>
            <a:ext cx="7094309" cy="4012549"/>
          </a:xfrm>
          <a:custGeom>
            <a:avLst/>
            <a:gdLst/>
            <a:ahLst/>
            <a:cxnLst/>
            <a:rect r="r" b="b" t="t" l="l"/>
            <a:pathLst>
              <a:path h="4012549" w="7094309">
                <a:moveTo>
                  <a:pt x="0" y="0"/>
                </a:moveTo>
                <a:lnTo>
                  <a:pt x="7094310" y="0"/>
                </a:lnTo>
                <a:lnTo>
                  <a:pt x="7094310" y="4012549"/>
                </a:lnTo>
                <a:lnTo>
                  <a:pt x="0" y="4012549"/>
                </a:lnTo>
                <a:lnTo>
                  <a:pt x="0" y="0"/>
                </a:lnTo>
                <a:close/>
              </a:path>
            </a:pathLst>
          </a:custGeom>
          <a:blipFill>
            <a:blip r:embed="rId5"/>
            <a:stretch>
              <a:fillRect l="0" t="-37464" r="0" b="-39338"/>
            </a:stretch>
          </a:blipFill>
        </p:spPr>
      </p:sp>
      <p:sp>
        <p:nvSpPr>
          <p:cNvPr name="Freeform 9" id="9"/>
          <p:cNvSpPr/>
          <p:nvPr/>
        </p:nvSpPr>
        <p:spPr>
          <a:xfrm flipH="false" flipV="false" rot="0">
            <a:off x="11521062" y="2868231"/>
            <a:ext cx="5281970" cy="5305737"/>
          </a:xfrm>
          <a:custGeom>
            <a:avLst/>
            <a:gdLst/>
            <a:ahLst/>
            <a:cxnLst/>
            <a:rect r="r" b="b" t="t" l="l"/>
            <a:pathLst>
              <a:path h="5305737" w="5281970">
                <a:moveTo>
                  <a:pt x="0" y="0"/>
                </a:moveTo>
                <a:lnTo>
                  <a:pt x="5281970" y="0"/>
                </a:lnTo>
                <a:lnTo>
                  <a:pt x="5281970" y="5305737"/>
                </a:lnTo>
                <a:lnTo>
                  <a:pt x="0" y="5305737"/>
                </a:lnTo>
                <a:lnTo>
                  <a:pt x="0" y="0"/>
                </a:lnTo>
                <a:close/>
              </a:path>
            </a:pathLst>
          </a:custGeom>
          <a:blipFill>
            <a:blip r:embed="rId6"/>
            <a:stretch>
              <a:fillRect l="-10744" t="0" r="0" b="0"/>
            </a:stretch>
          </a:blipFill>
        </p:spPr>
      </p:sp>
      <p:sp>
        <p:nvSpPr>
          <p:cNvPr name="TextBox 10" id="10"/>
          <p:cNvSpPr txBox="true"/>
          <p:nvPr/>
        </p:nvSpPr>
        <p:spPr>
          <a:xfrm rot="0">
            <a:off x="924719" y="1491556"/>
            <a:ext cx="11163865" cy="869474"/>
          </a:xfrm>
          <a:prstGeom prst="rect">
            <a:avLst/>
          </a:prstGeom>
        </p:spPr>
        <p:txBody>
          <a:bodyPr anchor="t" rtlCol="false" tIns="0" lIns="0" bIns="0" rIns="0">
            <a:spAutoFit/>
          </a:bodyPr>
          <a:lstStyle/>
          <a:p>
            <a:pPr algn="l">
              <a:lnSpc>
                <a:spcPts val="6976"/>
              </a:lnSpc>
            </a:pPr>
            <a:r>
              <a:rPr lang="en-US" sz="5581">
                <a:solidFill>
                  <a:srgbClr val="FFFFFF"/>
                </a:solidFill>
                <a:latin typeface="Fraunces"/>
                <a:ea typeface="Fraunces"/>
                <a:cs typeface="Fraunces"/>
                <a:sym typeface="Fraunces"/>
              </a:rPr>
              <a:t>Adding Constraints</a:t>
            </a:r>
          </a:p>
        </p:txBody>
      </p:sp>
    </p:spTree>
  </p:cSld>
  <p:clrMapOvr>
    <a:masterClrMapping/>
  </p:clrMapOvr>
  <p:transition spd="fast">
    <p:fade/>
  </p:transition>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8AFC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80E26"/>
            </a:solidFill>
          </p:spPr>
        </p:sp>
      </p:grpSp>
      <p:sp>
        <p:nvSpPr>
          <p:cNvPr name="Freeform 6" id="6"/>
          <p:cNvSpPr/>
          <p:nvPr/>
        </p:nvSpPr>
        <p:spPr>
          <a:xfrm flipH="false" flipV="false" rot="0">
            <a:off x="0" y="6785"/>
            <a:ext cx="18288000" cy="10293844"/>
          </a:xfrm>
          <a:custGeom>
            <a:avLst/>
            <a:gdLst/>
            <a:ahLst/>
            <a:cxnLst/>
            <a:rect r="r" b="b" t="t" l="l"/>
            <a:pathLst>
              <a:path h="10293844" w="18288000">
                <a:moveTo>
                  <a:pt x="0" y="0"/>
                </a:moveTo>
                <a:lnTo>
                  <a:pt x="18288000" y="0"/>
                </a:lnTo>
                <a:lnTo>
                  <a:pt x="18288000" y="10293845"/>
                </a:lnTo>
                <a:lnTo>
                  <a:pt x="0" y="10293845"/>
                </a:lnTo>
                <a:lnTo>
                  <a:pt x="0" y="0"/>
                </a:lnTo>
                <a:close/>
              </a:path>
            </a:pathLst>
          </a:custGeom>
          <a:blipFill>
            <a:blip r:embed="rId3">
              <a:alphaModFix amt="46000"/>
            </a:blip>
            <a:stretch>
              <a:fillRect l="0" t="0" r="0" b="0"/>
            </a:stretch>
          </a:blipFill>
        </p:spPr>
      </p:sp>
      <p:sp>
        <p:nvSpPr>
          <p:cNvPr name="Freeform 7" id="7"/>
          <p:cNvSpPr/>
          <p:nvPr/>
        </p:nvSpPr>
        <p:spPr>
          <a:xfrm flipH="false" flipV="false" rot="0">
            <a:off x="7860256" y="2794813"/>
            <a:ext cx="7567947" cy="1163737"/>
          </a:xfrm>
          <a:custGeom>
            <a:avLst/>
            <a:gdLst/>
            <a:ahLst/>
            <a:cxnLst/>
            <a:rect r="r" b="b" t="t" l="l"/>
            <a:pathLst>
              <a:path h="1163737" w="7567947">
                <a:moveTo>
                  <a:pt x="0" y="0"/>
                </a:moveTo>
                <a:lnTo>
                  <a:pt x="7567947" y="0"/>
                </a:lnTo>
                <a:lnTo>
                  <a:pt x="7567947" y="1163737"/>
                </a:lnTo>
                <a:lnTo>
                  <a:pt x="0" y="1163737"/>
                </a:lnTo>
                <a:lnTo>
                  <a:pt x="0" y="0"/>
                </a:lnTo>
                <a:close/>
              </a:path>
            </a:pathLst>
          </a:custGeom>
          <a:blipFill>
            <a:blip r:embed="rId4"/>
            <a:stretch>
              <a:fillRect l="0" t="-269359" r="0" b="-280955"/>
            </a:stretch>
          </a:blipFill>
        </p:spPr>
      </p:sp>
      <p:pic>
        <p:nvPicPr>
          <p:cNvPr name="Picture 8" id="8"/>
          <p:cNvPicPr>
            <a:picLocks noChangeAspect="true"/>
          </p:cNvPicPr>
          <p:nvPr/>
        </p:nvPicPr>
        <p:blipFill>
          <a:blip r:embed="rId5"/>
          <a:srcRect l="0" t="0" r="0" b="0"/>
          <a:stretch>
            <a:fillRect/>
          </a:stretch>
        </p:blipFill>
        <p:spPr>
          <a:xfrm flipH="false" flipV="false" rot="5400000">
            <a:off x="12070621" y="4448205"/>
            <a:ext cx="1026467" cy="990541"/>
          </a:xfrm>
          <a:prstGeom prst="rect">
            <a:avLst/>
          </a:prstGeom>
        </p:spPr>
      </p:pic>
      <p:sp>
        <p:nvSpPr>
          <p:cNvPr name="Freeform 9" id="9"/>
          <p:cNvSpPr/>
          <p:nvPr/>
        </p:nvSpPr>
        <p:spPr>
          <a:xfrm flipH="false" flipV="false" rot="0">
            <a:off x="9021338" y="5894858"/>
            <a:ext cx="8115574" cy="2096729"/>
          </a:xfrm>
          <a:custGeom>
            <a:avLst/>
            <a:gdLst/>
            <a:ahLst/>
            <a:cxnLst/>
            <a:rect r="r" b="b" t="t" l="l"/>
            <a:pathLst>
              <a:path h="2096729" w="8115574">
                <a:moveTo>
                  <a:pt x="0" y="0"/>
                </a:moveTo>
                <a:lnTo>
                  <a:pt x="8115574" y="0"/>
                </a:lnTo>
                <a:lnTo>
                  <a:pt x="8115574" y="2096729"/>
                </a:lnTo>
                <a:lnTo>
                  <a:pt x="0" y="2096729"/>
                </a:lnTo>
                <a:lnTo>
                  <a:pt x="0" y="0"/>
                </a:lnTo>
                <a:close/>
              </a:path>
            </a:pathLst>
          </a:custGeom>
          <a:blipFill>
            <a:blip r:embed="rId6"/>
            <a:stretch>
              <a:fillRect l="0" t="0" r="0" b="0"/>
            </a:stretch>
          </a:blipFill>
        </p:spPr>
      </p:sp>
      <p:sp>
        <p:nvSpPr>
          <p:cNvPr name="TextBox 10" id="10"/>
          <p:cNvSpPr txBox="true"/>
          <p:nvPr/>
        </p:nvSpPr>
        <p:spPr>
          <a:xfrm rot="0">
            <a:off x="1028700" y="4943475"/>
            <a:ext cx="7501129" cy="420465"/>
          </a:xfrm>
          <a:prstGeom prst="rect">
            <a:avLst/>
          </a:prstGeom>
        </p:spPr>
        <p:txBody>
          <a:bodyPr anchor="t" rtlCol="false" tIns="0" lIns="0" bIns="0" rIns="0">
            <a:spAutoFit/>
          </a:bodyPr>
          <a:lstStyle/>
          <a:p>
            <a:pPr algn="l">
              <a:lnSpc>
                <a:spcPts val="3488"/>
              </a:lnSpc>
            </a:pPr>
            <a:r>
              <a:rPr lang="en-US" sz="2791">
                <a:solidFill>
                  <a:srgbClr val="FFFFFF"/>
                </a:solidFill>
                <a:latin typeface="Fraunces"/>
                <a:ea typeface="Fraunces"/>
                <a:cs typeface="Fraunces"/>
                <a:sym typeface="Fraunces"/>
              </a:rPr>
              <a:t>VALUES :</a:t>
            </a:r>
          </a:p>
        </p:txBody>
      </p:sp>
      <p:sp>
        <p:nvSpPr>
          <p:cNvPr name="TextBox 11" id="11"/>
          <p:cNvSpPr txBox="true"/>
          <p:nvPr/>
        </p:nvSpPr>
        <p:spPr>
          <a:xfrm rot="0">
            <a:off x="1028700" y="2794813"/>
            <a:ext cx="6537199" cy="420465"/>
          </a:xfrm>
          <a:prstGeom prst="rect">
            <a:avLst/>
          </a:prstGeom>
        </p:spPr>
        <p:txBody>
          <a:bodyPr anchor="t" rtlCol="false" tIns="0" lIns="0" bIns="0" rIns="0">
            <a:spAutoFit/>
          </a:bodyPr>
          <a:lstStyle/>
          <a:p>
            <a:pPr algn="l">
              <a:lnSpc>
                <a:spcPts val="3488"/>
              </a:lnSpc>
            </a:pPr>
            <a:r>
              <a:rPr lang="en-US" sz="2791">
                <a:solidFill>
                  <a:srgbClr val="FFFFFF"/>
                </a:solidFill>
                <a:latin typeface="Fraunces"/>
                <a:ea typeface="Fraunces"/>
                <a:cs typeface="Fraunces"/>
                <a:sym typeface="Fraunces"/>
              </a:rPr>
              <a:t>INSERT INTO  :</a:t>
            </a:r>
          </a:p>
        </p:txBody>
      </p:sp>
      <p:sp>
        <p:nvSpPr>
          <p:cNvPr name="TextBox 12" id="12"/>
          <p:cNvSpPr txBox="true"/>
          <p:nvPr/>
        </p:nvSpPr>
        <p:spPr>
          <a:xfrm rot="0">
            <a:off x="924719" y="1491556"/>
            <a:ext cx="11163865" cy="869474"/>
          </a:xfrm>
          <a:prstGeom prst="rect">
            <a:avLst/>
          </a:prstGeom>
        </p:spPr>
        <p:txBody>
          <a:bodyPr anchor="t" rtlCol="false" tIns="0" lIns="0" bIns="0" rIns="0">
            <a:spAutoFit/>
          </a:bodyPr>
          <a:lstStyle/>
          <a:p>
            <a:pPr algn="l">
              <a:lnSpc>
                <a:spcPts val="6976"/>
              </a:lnSpc>
            </a:pPr>
            <a:r>
              <a:rPr lang="en-US" sz="5581">
                <a:solidFill>
                  <a:srgbClr val="FFFFFF"/>
                </a:solidFill>
                <a:latin typeface="Fraunces"/>
                <a:ea typeface="Fraunces"/>
                <a:cs typeface="Fraunces"/>
                <a:sym typeface="Fraunces"/>
              </a:rPr>
              <a:t>Data Insertion</a:t>
            </a:r>
          </a:p>
        </p:txBody>
      </p:sp>
      <p:sp>
        <p:nvSpPr>
          <p:cNvPr name="TextBox 13" id="13"/>
          <p:cNvSpPr txBox="true"/>
          <p:nvPr/>
        </p:nvSpPr>
        <p:spPr>
          <a:xfrm rot="0">
            <a:off x="1028700" y="3371024"/>
            <a:ext cx="6059830" cy="1324800"/>
          </a:xfrm>
          <a:prstGeom prst="rect">
            <a:avLst/>
          </a:prstGeom>
        </p:spPr>
        <p:txBody>
          <a:bodyPr anchor="t" rtlCol="false" tIns="0" lIns="0" bIns="0" rIns="0">
            <a:spAutoFit/>
          </a:bodyPr>
          <a:lstStyle/>
          <a:p>
            <a:pPr algn="l" marL="481997" indent="-240999" lvl="1">
              <a:lnSpc>
                <a:spcPts val="3572"/>
              </a:lnSpc>
              <a:buFont typeface="Arial"/>
              <a:buChar char="•"/>
            </a:pPr>
            <a:r>
              <a:rPr lang="en-US" sz="2232">
                <a:solidFill>
                  <a:srgbClr val="EBECEF"/>
                </a:solidFill>
                <a:latin typeface="Arimo"/>
                <a:ea typeface="Arimo"/>
                <a:cs typeface="Arimo"/>
                <a:sym typeface="Arimo"/>
              </a:rPr>
              <a:t>This is a Data Manipulation Language (DML) command used to add new records to the ‘Department’ table.</a:t>
            </a:r>
          </a:p>
        </p:txBody>
      </p:sp>
      <p:sp>
        <p:nvSpPr>
          <p:cNvPr name="TextBox 14" id="14"/>
          <p:cNvSpPr txBox="true"/>
          <p:nvPr/>
        </p:nvSpPr>
        <p:spPr>
          <a:xfrm rot="0">
            <a:off x="924719" y="5516340"/>
            <a:ext cx="4789765" cy="1772475"/>
          </a:xfrm>
          <a:prstGeom prst="rect">
            <a:avLst/>
          </a:prstGeom>
        </p:spPr>
        <p:txBody>
          <a:bodyPr anchor="t" rtlCol="false" tIns="0" lIns="0" bIns="0" rIns="0">
            <a:spAutoFit/>
          </a:bodyPr>
          <a:lstStyle/>
          <a:p>
            <a:pPr algn="l" marL="481997" indent="-240999" lvl="1">
              <a:lnSpc>
                <a:spcPts val="3572"/>
              </a:lnSpc>
              <a:buFont typeface="Arial"/>
              <a:buChar char="•"/>
            </a:pPr>
            <a:r>
              <a:rPr lang="en-US" sz="2232">
                <a:solidFill>
                  <a:srgbClr val="EBECEF"/>
                </a:solidFill>
                <a:latin typeface="Arimo"/>
                <a:ea typeface="Arimo"/>
                <a:cs typeface="Arimo"/>
                <a:sym typeface="Arimo"/>
              </a:rPr>
              <a:t>This specifies the values to be inserted into the respective columns of the Departments table.</a:t>
            </a:r>
          </a:p>
        </p:txBody>
      </p:sp>
    </p:spTree>
  </p:cSld>
  <p:clrMapOvr>
    <a:masterClrMapping/>
  </p:clrMapOvr>
  <p:transition spd="fast">
    <p:fade/>
  </p:transition>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8AFC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80E26"/>
            </a:solidFill>
          </p:spPr>
        </p:sp>
      </p:grpSp>
      <p:sp>
        <p:nvSpPr>
          <p:cNvPr name="Freeform 6" id="6"/>
          <p:cNvSpPr/>
          <p:nvPr/>
        </p:nvSpPr>
        <p:spPr>
          <a:xfrm flipH="false" flipV="false" rot="0">
            <a:off x="0" y="6785"/>
            <a:ext cx="18288000" cy="10293844"/>
          </a:xfrm>
          <a:custGeom>
            <a:avLst/>
            <a:gdLst/>
            <a:ahLst/>
            <a:cxnLst/>
            <a:rect r="r" b="b" t="t" l="l"/>
            <a:pathLst>
              <a:path h="10293844" w="18288000">
                <a:moveTo>
                  <a:pt x="0" y="0"/>
                </a:moveTo>
                <a:lnTo>
                  <a:pt x="18288000" y="0"/>
                </a:lnTo>
                <a:lnTo>
                  <a:pt x="18288000" y="10293845"/>
                </a:lnTo>
                <a:lnTo>
                  <a:pt x="0" y="10293845"/>
                </a:lnTo>
                <a:lnTo>
                  <a:pt x="0" y="0"/>
                </a:lnTo>
                <a:close/>
              </a:path>
            </a:pathLst>
          </a:custGeom>
          <a:blipFill>
            <a:blip r:embed="rId3">
              <a:alphaModFix amt="46000"/>
            </a:blip>
            <a:stretch>
              <a:fillRect l="0" t="0" r="0" b="0"/>
            </a:stretch>
          </a:blipFill>
        </p:spPr>
      </p:sp>
      <p:sp>
        <p:nvSpPr>
          <p:cNvPr name="Freeform 7" id="7"/>
          <p:cNvSpPr/>
          <p:nvPr/>
        </p:nvSpPr>
        <p:spPr>
          <a:xfrm flipH="false" flipV="false" rot="0">
            <a:off x="924719" y="3451239"/>
            <a:ext cx="7680974" cy="2080449"/>
          </a:xfrm>
          <a:custGeom>
            <a:avLst/>
            <a:gdLst/>
            <a:ahLst/>
            <a:cxnLst/>
            <a:rect r="r" b="b" t="t" l="l"/>
            <a:pathLst>
              <a:path h="2080449" w="7680974">
                <a:moveTo>
                  <a:pt x="0" y="0"/>
                </a:moveTo>
                <a:lnTo>
                  <a:pt x="7680974" y="0"/>
                </a:lnTo>
                <a:lnTo>
                  <a:pt x="7680974" y="2080450"/>
                </a:lnTo>
                <a:lnTo>
                  <a:pt x="0" y="2080450"/>
                </a:lnTo>
                <a:lnTo>
                  <a:pt x="0" y="0"/>
                </a:lnTo>
                <a:close/>
              </a:path>
            </a:pathLst>
          </a:custGeom>
          <a:blipFill>
            <a:blip r:embed="rId4"/>
            <a:stretch>
              <a:fillRect l="0" t="-133752" r="0" b="-135445"/>
            </a:stretch>
          </a:blipFill>
        </p:spPr>
      </p:sp>
      <p:pic>
        <p:nvPicPr>
          <p:cNvPr name="Picture 8" id="8"/>
          <p:cNvPicPr>
            <a:picLocks noChangeAspect="true"/>
          </p:cNvPicPr>
          <p:nvPr/>
        </p:nvPicPr>
        <p:blipFill>
          <a:blip r:embed="rId5"/>
          <a:srcRect l="0" t="0" r="0" b="0"/>
          <a:stretch>
            <a:fillRect/>
          </a:stretch>
        </p:blipFill>
        <p:spPr>
          <a:xfrm flipH="false" flipV="false" rot="5400000">
            <a:off x="10359156" y="4592643"/>
            <a:ext cx="1026467" cy="990541"/>
          </a:xfrm>
          <a:prstGeom prst="rect">
            <a:avLst/>
          </a:prstGeom>
        </p:spPr>
      </p:pic>
      <p:sp>
        <p:nvSpPr>
          <p:cNvPr name="Freeform 9" id="9"/>
          <p:cNvSpPr/>
          <p:nvPr/>
        </p:nvSpPr>
        <p:spPr>
          <a:xfrm flipH="false" flipV="false" rot="0">
            <a:off x="5912060" y="6366205"/>
            <a:ext cx="9944794" cy="1791246"/>
          </a:xfrm>
          <a:custGeom>
            <a:avLst/>
            <a:gdLst/>
            <a:ahLst/>
            <a:cxnLst/>
            <a:rect r="r" b="b" t="t" l="l"/>
            <a:pathLst>
              <a:path h="1791246" w="9944794">
                <a:moveTo>
                  <a:pt x="0" y="0"/>
                </a:moveTo>
                <a:lnTo>
                  <a:pt x="9944794" y="0"/>
                </a:lnTo>
                <a:lnTo>
                  <a:pt x="9944794" y="1791246"/>
                </a:lnTo>
                <a:lnTo>
                  <a:pt x="0" y="1791246"/>
                </a:lnTo>
                <a:lnTo>
                  <a:pt x="0" y="0"/>
                </a:lnTo>
                <a:close/>
              </a:path>
            </a:pathLst>
          </a:custGeom>
          <a:blipFill>
            <a:blip r:embed="rId6"/>
            <a:stretch>
              <a:fillRect l="0" t="0" r="0" b="0"/>
            </a:stretch>
          </a:blipFill>
        </p:spPr>
      </p:sp>
      <p:sp>
        <p:nvSpPr>
          <p:cNvPr name="TextBox 10" id="10"/>
          <p:cNvSpPr txBox="true"/>
          <p:nvPr/>
        </p:nvSpPr>
        <p:spPr>
          <a:xfrm rot="0">
            <a:off x="924719" y="1491556"/>
            <a:ext cx="11163865" cy="869474"/>
          </a:xfrm>
          <a:prstGeom prst="rect">
            <a:avLst/>
          </a:prstGeom>
        </p:spPr>
        <p:txBody>
          <a:bodyPr anchor="t" rtlCol="false" tIns="0" lIns="0" bIns="0" rIns="0">
            <a:spAutoFit/>
          </a:bodyPr>
          <a:lstStyle/>
          <a:p>
            <a:pPr algn="l">
              <a:lnSpc>
                <a:spcPts val="6976"/>
              </a:lnSpc>
            </a:pPr>
            <a:r>
              <a:rPr lang="en-US" sz="5581">
                <a:solidFill>
                  <a:srgbClr val="FFFFFF"/>
                </a:solidFill>
                <a:latin typeface="Fraunces"/>
                <a:ea typeface="Fraunces"/>
                <a:cs typeface="Fraunces"/>
                <a:sym typeface="Fraunces"/>
              </a:rPr>
              <a:t>Data Insertion</a:t>
            </a:r>
          </a:p>
        </p:txBody>
      </p:sp>
    </p:spTree>
  </p:cSld>
  <p:clrMapOvr>
    <a:masterClrMapping/>
  </p:clrMapOvr>
  <p:transition spd="fast">
    <p:fade/>
  </p:transition>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8AFC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80E26"/>
            </a:solidFill>
          </p:spPr>
        </p:sp>
      </p:grpSp>
      <p:sp>
        <p:nvSpPr>
          <p:cNvPr name="Freeform 6" id="6"/>
          <p:cNvSpPr/>
          <p:nvPr/>
        </p:nvSpPr>
        <p:spPr>
          <a:xfrm flipH="false" flipV="false" rot="0">
            <a:off x="0" y="6785"/>
            <a:ext cx="18288000" cy="10293844"/>
          </a:xfrm>
          <a:custGeom>
            <a:avLst/>
            <a:gdLst/>
            <a:ahLst/>
            <a:cxnLst/>
            <a:rect r="r" b="b" t="t" l="l"/>
            <a:pathLst>
              <a:path h="10293844" w="18288000">
                <a:moveTo>
                  <a:pt x="0" y="0"/>
                </a:moveTo>
                <a:lnTo>
                  <a:pt x="18288000" y="0"/>
                </a:lnTo>
                <a:lnTo>
                  <a:pt x="18288000" y="10293845"/>
                </a:lnTo>
                <a:lnTo>
                  <a:pt x="0" y="10293845"/>
                </a:lnTo>
                <a:lnTo>
                  <a:pt x="0" y="0"/>
                </a:lnTo>
                <a:close/>
              </a:path>
            </a:pathLst>
          </a:custGeom>
          <a:blipFill>
            <a:blip r:embed="rId3">
              <a:alphaModFix amt="46000"/>
            </a:blip>
            <a:stretch>
              <a:fillRect l="0" t="0" r="0" b="0"/>
            </a:stretch>
          </a:blipFill>
        </p:spPr>
      </p:sp>
      <p:sp>
        <p:nvSpPr>
          <p:cNvPr name="Freeform 7" id="7"/>
          <p:cNvSpPr/>
          <p:nvPr/>
        </p:nvSpPr>
        <p:spPr>
          <a:xfrm flipH="false" flipV="false" rot="0">
            <a:off x="924719" y="3425754"/>
            <a:ext cx="9435574" cy="1538554"/>
          </a:xfrm>
          <a:custGeom>
            <a:avLst/>
            <a:gdLst/>
            <a:ahLst/>
            <a:cxnLst/>
            <a:rect r="r" b="b" t="t" l="l"/>
            <a:pathLst>
              <a:path h="1538554" w="9435574">
                <a:moveTo>
                  <a:pt x="0" y="0"/>
                </a:moveTo>
                <a:lnTo>
                  <a:pt x="9435575" y="0"/>
                </a:lnTo>
                <a:lnTo>
                  <a:pt x="9435575" y="1538554"/>
                </a:lnTo>
                <a:lnTo>
                  <a:pt x="0" y="1538554"/>
                </a:lnTo>
                <a:lnTo>
                  <a:pt x="0" y="0"/>
                </a:lnTo>
                <a:close/>
              </a:path>
            </a:pathLst>
          </a:custGeom>
          <a:blipFill>
            <a:blip r:embed="rId4"/>
            <a:stretch>
              <a:fillRect l="0" t="-266205" r="0" b="-247070"/>
            </a:stretch>
          </a:blipFill>
        </p:spPr>
      </p:sp>
      <p:pic>
        <p:nvPicPr>
          <p:cNvPr name="Picture 8" id="8"/>
          <p:cNvPicPr>
            <a:picLocks noChangeAspect="true"/>
          </p:cNvPicPr>
          <p:nvPr/>
        </p:nvPicPr>
        <p:blipFill>
          <a:blip r:embed="rId5"/>
          <a:srcRect l="0" t="0" r="0" b="0"/>
          <a:stretch>
            <a:fillRect/>
          </a:stretch>
        </p:blipFill>
        <p:spPr>
          <a:xfrm flipH="false" flipV="false" rot="5400000">
            <a:off x="10463136" y="4469037"/>
            <a:ext cx="1026467" cy="990541"/>
          </a:xfrm>
          <a:prstGeom prst="rect">
            <a:avLst/>
          </a:prstGeom>
        </p:spPr>
      </p:pic>
      <p:sp>
        <p:nvSpPr>
          <p:cNvPr name="Freeform 9" id="9"/>
          <p:cNvSpPr/>
          <p:nvPr/>
        </p:nvSpPr>
        <p:spPr>
          <a:xfrm flipH="false" flipV="false" rot="0">
            <a:off x="5963313" y="6118466"/>
            <a:ext cx="11016655" cy="2630274"/>
          </a:xfrm>
          <a:custGeom>
            <a:avLst/>
            <a:gdLst/>
            <a:ahLst/>
            <a:cxnLst/>
            <a:rect r="r" b="b" t="t" l="l"/>
            <a:pathLst>
              <a:path h="2630274" w="11016655">
                <a:moveTo>
                  <a:pt x="0" y="0"/>
                </a:moveTo>
                <a:lnTo>
                  <a:pt x="11016655" y="0"/>
                </a:lnTo>
                <a:lnTo>
                  <a:pt x="11016655" y="2630274"/>
                </a:lnTo>
                <a:lnTo>
                  <a:pt x="0" y="2630274"/>
                </a:lnTo>
                <a:lnTo>
                  <a:pt x="0" y="0"/>
                </a:lnTo>
                <a:close/>
              </a:path>
            </a:pathLst>
          </a:custGeom>
          <a:blipFill>
            <a:blip r:embed="rId6"/>
            <a:stretch>
              <a:fillRect l="0" t="0" r="0" b="0"/>
            </a:stretch>
          </a:blipFill>
        </p:spPr>
      </p:sp>
      <p:sp>
        <p:nvSpPr>
          <p:cNvPr name="TextBox 10" id="10"/>
          <p:cNvSpPr txBox="true"/>
          <p:nvPr/>
        </p:nvSpPr>
        <p:spPr>
          <a:xfrm rot="0">
            <a:off x="924719" y="1491556"/>
            <a:ext cx="11163865" cy="869474"/>
          </a:xfrm>
          <a:prstGeom prst="rect">
            <a:avLst/>
          </a:prstGeom>
        </p:spPr>
        <p:txBody>
          <a:bodyPr anchor="t" rtlCol="false" tIns="0" lIns="0" bIns="0" rIns="0">
            <a:spAutoFit/>
          </a:bodyPr>
          <a:lstStyle/>
          <a:p>
            <a:pPr algn="l">
              <a:lnSpc>
                <a:spcPts val="6976"/>
              </a:lnSpc>
            </a:pPr>
            <a:r>
              <a:rPr lang="en-US" sz="5581">
                <a:solidFill>
                  <a:srgbClr val="FFFFFF"/>
                </a:solidFill>
                <a:latin typeface="Fraunces"/>
                <a:ea typeface="Fraunces"/>
                <a:cs typeface="Fraunces"/>
                <a:sym typeface="Fraunces"/>
              </a:rPr>
              <a:t>Data Insertion</a:t>
            </a:r>
          </a:p>
        </p:txBody>
      </p:sp>
    </p:spTree>
  </p:cSld>
  <p:clrMapOvr>
    <a:masterClrMapping/>
  </p:clrMapOvr>
  <p:transition spd="fast">
    <p:fade/>
  </p:transition>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8AFC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80E26"/>
            </a:solidFill>
          </p:spPr>
        </p:sp>
      </p:grpSp>
      <p:sp>
        <p:nvSpPr>
          <p:cNvPr name="Freeform 6" id="6"/>
          <p:cNvSpPr/>
          <p:nvPr/>
        </p:nvSpPr>
        <p:spPr>
          <a:xfrm flipH="false" flipV="false" rot="0">
            <a:off x="0" y="6785"/>
            <a:ext cx="18288000" cy="10293844"/>
          </a:xfrm>
          <a:custGeom>
            <a:avLst/>
            <a:gdLst/>
            <a:ahLst/>
            <a:cxnLst/>
            <a:rect r="r" b="b" t="t" l="l"/>
            <a:pathLst>
              <a:path h="10293844" w="18288000">
                <a:moveTo>
                  <a:pt x="0" y="0"/>
                </a:moveTo>
                <a:lnTo>
                  <a:pt x="18288000" y="0"/>
                </a:lnTo>
                <a:lnTo>
                  <a:pt x="18288000" y="10293845"/>
                </a:lnTo>
                <a:lnTo>
                  <a:pt x="0" y="10293845"/>
                </a:lnTo>
                <a:lnTo>
                  <a:pt x="0" y="0"/>
                </a:lnTo>
                <a:close/>
              </a:path>
            </a:pathLst>
          </a:custGeom>
          <a:blipFill>
            <a:blip r:embed="rId3">
              <a:alphaModFix amt="46000"/>
            </a:blip>
            <a:stretch>
              <a:fillRect l="0" t="0" r="0" b="0"/>
            </a:stretch>
          </a:blipFill>
        </p:spPr>
      </p:sp>
      <p:sp>
        <p:nvSpPr>
          <p:cNvPr name="Freeform 7" id="7"/>
          <p:cNvSpPr/>
          <p:nvPr/>
        </p:nvSpPr>
        <p:spPr>
          <a:xfrm flipH="false" flipV="false" rot="0">
            <a:off x="924719" y="2954860"/>
            <a:ext cx="8615903" cy="2188640"/>
          </a:xfrm>
          <a:custGeom>
            <a:avLst/>
            <a:gdLst/>
            <a:ahLst/>
            <a:cxnLst/>
            <a:rect r="r" b="b" t="t" l="l"/>
            <a:pathLst>
              <a:path h="2188640" w="8615903">
                <a:moveTo>
                  <a:pt x="0" y="0"/>
                </a:moveTo>
                <a:lnTo>
                  <a:pt x="8615904" y="0"/>
                </a:lnTo>
                <a:lnTo>
                  <a:pt x="8615904" y="2188640"/>
                </a:lnTo>
                <a:lnTo>
                  <a:pt x="0" y="2188640"/>
                </a:lnTo>
                <a:lnTo>
                  <a:pt x="0" y="0"/>
                </a:lnTo>
                <a:close/>
              </a:path>
            </a:pathLst>
          </a:custGeom>
          <a:blipFill>
            <a:blip r:embed="rId4"/>
            <a:stretch>
              <a:fillRect l="0" t="-143876" r="0" b="-149788"/>
            </a:stretch>
          </a:blipFill>
        </p:spPr>
      </p:sp>
      <p:pic>
        <p:nvPicPr>
          <p:cNvPr name="Picture 8" id="8"/>
          <p:cNvPicPr>
            <a:picLocks noChangeAspect="true"/>
          </p:cNvPicPr>
          <p:nvPr/>
        </p:nvPicPr>
        <p:blipFill>
          <a:blip r:embed="rId5"/>
          <a:srcRect l="0" t="0" r="0" b="0"/>
          <a:stretch>
            <a:fillRect/>
          </a:stretch>
        </p:blipFill>
        <p:spPr>
          <a:xfrm flipH="false" flipV="false" rot="5400000">
            <a:off x="10462160" y="4415828"/>
            <a:ext cx="1026467" cy="990541"/>
          </a:xfrm>
          <a:prstGeom prst="rect">
            <a:avLst/>
          </a:prstGeom>
        </p:spPr>
      </p:pic>
      <p:sp>
        <p:nvSpPr>
          <p:cNvPr name="Freeform 9" id="9"/>
          <p:cNvSpPr/>
          <p:nvPr/>
        </p:nvSpPr>
        <p:spPr>
          <a:xfrm flipH="false" flipV="false" rot="0">
            <a:off x="7520458" y="6176807"/>
            <a:ext cx="9136254" cy="2512235"/>
          </a:xfrm>
          <a:custGeom>
            <a:avLst/>
            <a:gdLst/>
            <a:ahLst/>
            <a:cxnLst/>
            <a:rect r="r" b="b" t="t" l="l"/>
            <a:pathLst>
              <a:path h="2512235" w="9136254">
                <a:moveTo>
                  <a:pt x="0" y="0"/>
                </a:moveTo>
                <a:lnTo>
                  <a:pt x="9136253" y="0"/>
                </a:lnTo>
                <a:lnTo>
                  <a:pt x="9136253" y="2512234"/>
                </a:lnTo>
                <a:lnTo>
                  <a:pt x="0" y="2512234"/>
                </a:lnTo>
                <a:lnTo>
                  <a:pt x="0" y="0"/>
                </a:lnTo>
                <a:close/>
              </a:path>
            </a:pathLst>
          </a:custGeom>
          <a:blipFill>
            <a:blip r:embed="rId6"/>
            <a:stretch>
              <a:fillRect l="0" t="0" r="0" b="0"/>
            </a:stretch>
          </a:blipFill>
        </p:spPr>
      </p:sp>
      <p:sp>
        <p:nvSpPr>
          <p:cNvPr name="TextBox 10" id="10"/>
          <p:cNvSpPr txBox="true"/>
          <p:nvPr/>
        </p:nvSpPr>
        <p:spPr>
          <a:xfrm rot="0">
            <a:off x="924719" y="1491556"/>
            <a:ext cx="11163865" cy="869474"/>
          </a:xfrm>
          <a:prstGeom prst="rect">
            <a:avLst/>
          </a:prstGeom>
        </p:spPr>
        <p:txBody>
          <a:bodyPr anchor="t" rtlCol="false" tIns="0" lIns="0" bIns="0" rIns="0">
            <a:spAutoFit/>
          </a:bodyPr>
          <a:lstStyle/>
          <a:p>
            <a:pPr algn="l">
              <a:lnSpc>
                <a:spcPts val="6976"/>
              </a:lnSpc>
            </a:pPr>
            <a:r>
              <a:rPr lang="en-US" sz="5581">
                <a:solidFill>
                  <a:srgbClr val="FFFFFF"/>
                </a:solidFill>
                <a:latin typeface="Fraunces"/>
                <a:ea typeface="Fraunces"/>
                <a:cs typeface="Fraunces"/>
                <a:sym typeface="Fraunces"/>
              </a:rPr>
              <a:t>Data Insertion</a:t>
            </a:r>
          </a:p>
        </p:txBody>
      </p:sp>
    </p:spTree>
  </p:cSld>
  <p:clrMapOvr>
    <a:masterClrMapping/>
  </p:clrMapOvr>
  <p:transition spd="fast">
    <p:fade/>
  </p:transition>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8AFC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80E26"/>
            </a:solidFill>
          </p:spPr>
        </p:sp>
      </p:grpSp>
      <p:sp>
        <p:nvSpPr>
          <p:cNvPr name="Freeform 6" id="6"/>
          <p:cNvSpPr/>
          <p:nvPr/>
        </p:nvSpPr>
        <p:spPr>
          <a:xfrm flipH="false" flipV="false" rot="0">
            <a:off x="0" y="6785"/>
            <a:ext cx="18288000" cy="10293844"/>
          </a:xfrm>
          <a:custGeom>
            <a:avLst/>
            <a:gdLst/>
            <a:ahLst/>
            <a:cxnLst/>
            <a:rect r="r" b="b" t="t" l="l"/>
            <a:pathLst>
              <a:path h="10293844" w="18288000">
                <a:moveTo>
                  <a:pt x="0" y="0"/>
                </a:moveTo>
                <a:lnTo>
                  <a:pt x="18288000" y="0"/>
                </a:lnTo>
                <a:lnTo>
                  <a:pt x="18288000" y="10293845"/>
                </a:lnTo>
                <a:lnTo>
                  <a:pt x="0" y="10293845"/>
                </a:lnTo>
                <a:lnTo>
                  <a:pt x="0" y="0"/>
                </a:lnTo>
                <a:close/>
              </a:path>
            </a:pathLst>
          </a:custGeom>
          <a:blipFill>
            <a:blip r:embed="rId3">
              <a:alphaModFix amt="46000"/>
            </a:blip>
            <a:stretch>
              <a:fillRect l="0" t="0" r="0" b="0"/>
            </a:stretch>
          </a:blipFill>
        </p:spPr>
      </p:sp>
      <p:sp>
        <p:nvSpPr>
          <p:cNvPr name="Freeform 7" id="7"/>
          <p:cNvSpPr/>
          <p:nvPr/>
        </p:nvSpPr>
        <p:spPr>
          <a:xfrm flipH="false" flipV="false" rot="0">
            <a:off x="1028700" y="3365727"/>
            <a:ext cx="10198277" cy="1518377"/>
          </a:xfrm>
          <a:custGeom>
            <a:avLst/>
            <a:gdLst/>
            <a:ahLst/>
            <a:cxnLst/>
            <a:rect r="r" b="b" t="t" l="l"/>
            <a:pathLst>
              <a:path h="1518377" w="10198277">
                <a:moveTo>
                  <a:pt x="0" y="0"/>
                </a:moveTo>
                <a:lnTo>
                  <a:pt x="10198277" y="0"/>
                </a:lnTo>
                <a:lnTo>
                  <a:pt x="10198277" y="1518377"/>
                </a:lnTo>
                <a:lnTo>
                  <a:pt x="0" y="1518377"/>
                </a:lnTo>
                <a:lnTo>
                  <a:pt x="0" y="0"/>
                </a:lnTo>
                <a:close/>
              </a:path>
            </a:pathLst>
          </a:custGeom>
          <a:blipFill>
            <a:blip r:embed="rId4"/>
            <a:stretch>
              <a:fillRect l="0" t="-289190" r="0" b="-282465"/>
            </a:stretch>
          </a:blipFill>
        </p:spPr>
      </p:sp>
      <p:pic>
        <p:nvPicPr>
          <p:cNvPr name="Picture 8" id="8"/>
          <p:cNvPicPr>
            <a:picLocks noChangeAspect="true"/>
          </p:cNvPicPr>
          <p:nvPr/>
        </p:nvPicPr>
        <p:blipFill>
          <a:blip r:embed="rId5"/>
          <a:srcRect l="0" t="0" r="0" b="0"/>
          <a:stretch>
            <a:fillRect/>
          </a:stretch>
        </p:blipFill>
        <p:spPr>
          <a:xfrm flipH="false" flipV="false" rot="5400000">
            <a:off x="11402807" y="4388834"/>
            <a:ext cx="1026467" cy="990541"/>
          </a:xfrm>
          <a:prstGeom prst="rect">
            <a:avLst/>
          </a:prstGeom>
        </p:spPr>
      </p:pic>
      <p:sp>
        <p:nvSpPr>
          <p:cNvPr name="Freeform 9" id="9"/>
          <p:cNvSpPr/>
          <p:nvPr/>
        </p:nvSpPr>
        <p:spPr>
          <a:xfrm flipH="false" flipV="false" rot="0">
            <a:off x="6555329" y="6397462"/>
            <a:ext cx="11066512" cy="2335034"/>
          </a:xfrm>
          <a:custGeom>
            <a:avLst/>
            <a:gdLst/>
            <a:ahLst/>
            <a:cxnLst/>
            <a:rect r="r" b="b" t="t" l="l"/>
            <a:pathLst>
              <a:path h="2335034" w="11066512">
                <a:moveTo>
                  <a:pt x="0" y="0"/>
                </a:moveTo>
                <a:lnTo>
                  <a:pt x="11066511" y="0"/>
                </a:lnTo>
                <a:lnTo>
                  <a:pt x="11066511" y="2335034"/>
                </a:lnTo>
                <a:lnTo>
                  <a:pt x="0" y="2335034"/>
                </a:lnTo>
                <a:lnTo>
                  <a:pt x="0" y="0"/>
                </a:lnTo>
                <a:close/>
              </a:path>
            </a:pathLst>
          </a:custGeom>
          <a:blipFill>
            <a:blip r:embed="rId6"/>
            <a:stretch>
              <a:fillRect l="0" t="0" r="0" b="0"/>
            </a:stretch>
          </a:blipFill>
        </p:spPr>
      </p:sp>
      <p:sp>
        <p:nvSpPr>
          <p:cNvPr name="TextBox 10" id="10"/>
          <p:cNvSpPr txBox="true"/>
          <p:nvPr/>
        </p:nvSpPr>
        <p:spPr>
          <a:xfrm rot="0">
            <a:off x="924719" y="1491556"/>
            <a:ext cx="11163865" cy="869474"/>
          </a:xfrm>
          <a:prstGeom prst="rect">
            <a:avLst/>
          </a:prstGeom>
        </p:spPr>
        <p:txBody>
          <a:bodyPr anchor="t" rtlCol="false" tIns="0" lIns="0" bIns="0" rIns="0">
            <a:spAutoFit/>
          </a:bodyPr>
          <a:lstStyle/>
          <a:p>
            <a:pPr algn="l">
              <a:lnSpc>
                <a:spcPts val="6976"/>
              </a:lnSpc>
            </a:pPr>
            <a:r>
              <a:rPr lang="en-US" sz="5581">
                <a:solidFill>
                  <a:srgbClr val="FFFFFF"/>
                </a:solidFill>
                <a:latin typeface="Fraunces"/>
                <a:ea typeface="Fraunces"/>
                <a:cs typeface="Fraunces"/>
                <a:sym typeface="Fraunces"/>
              </a:rPr>
              <a:t>Data Insertion</a:t>
            </a:r>
          </a:p>
        </p:txBody>
      </p:sp>
    </p:spTree>
  </p:cSld>
  <p:clrMapOvr>
    <a:masterClrMapping/>
  </p:clrMapOvr>
  <p:transition spd="fast">
    <p:fade/>
  </p:transition>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8AFC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80E26"/>
            </a:solidFill>
          </p:spPr>
        </p:sp>
      </p:grpSp>
      <p:sp>
        <p:nvSpPr>
          <p:cNvPr name="Freeform 6" id="6"/>
          <p:cNvSpPr/>
          <p:nvPr/>
        </p:nvSpPr>
        <p:spPr>
          <a:xfrm flipH="false" flipV="false" rot="0">
            <a:off x="0" y="6785"/>
            <a:ext cx="18288000" cy="10293844"/>
          </a:xfrm>
          <a:custGeom>
            <a:avLst/>
            <a:gdLst/>
            <a:ahLst/>
            <a:cxnLst/>
            <a:rect r="r" b="b" t="t" l="l"/>
            <a:pathLst>
              <a:path h="10293844" w="18288000">
                <a:moveTo>
                  <a:pt x="0" y="0"/>
                </a:moveTo>
                <a:lnTo>
                  <a:pt x="18288000" y="0"/>
                </a:lnTo>
                <a:lnTo>
                  <a:pt x="18288000" y="10293845"/>
                </a:lnTo>
                <a:lnTo>
                  <a:pt x="0" y="10293845"/>
                </a:lnTo>
                <a:lnTo>
                  <a:pt x="0" y="0"/>
                </a:lnTo>
                <a:close/>
              </a:path>
            </a:pathLst>
          </a:custGeom>
          <a:blipFill>
            <a:blip r:embed="rId3">
              <a:alphaModFix amt="46000"/>
            </a:blip>
            <a:stretch>
              <a:fillRect l="0" t="0" r="0" b="0"/>
            </a:stretch>
          </a:blipFill>
        </p:spPr>
      </p:sp>
      <p:sp>
        <p:nvSpPr>
          <p:cNvPr name="Freeform 7" id="7"/>
          <p:cNvSpPr/>
          <p:nvPr/>
        </p:nvSpPr>
        <p:spPr>
          <a:xfrm flipH="false" flipV="false" rot="0">
            <a:off x="924719" y="3265338"/>
            <a:ext cx="7751950" cy="2279660"/>
          </a:xfrm>
          <a:custGeom>
            <a:avLst/>
            <a:gdLst/>
            <a:ahLst/>
            <a:cxnLst/>
            <a:rect r="r" b="b" t="t" l="l"/>
            <a:pathLst>
              <a:path h="2279660" w="7751950">
                <a:moveTo>
                  <a:pt x="0" y="0"/>
                </a:moveTo>
                <a:lnTo>
                  <a:pt x="7751950" y="0"/>
                </a:lnTo>
                <a:lnTo>
                  <a:pt x="7751950" y="2279660"/>
                </a:lnTo>
                <a:lnTo>
                  <a:pt x="0" y="2279660"/>
                </a:lnTo>
                <a:lnTo>
                  <a:pt x="0" y="0"/>
                </a:lnTo>
                <a:close/>
              </a:path>
            </a:pathLst>
          </a:custGeom>
          <a:blipFill>
            <a:blip r:embed="rId4"/>
            <a:stretch>
              <a:fillRect l="0" t="-122577" r="0" b="-117470"/>
            </a:stretch>
          </a:blipFill>
        </p:spPr>
      </p:sp>
      <p:pic>
        <p:nvPicPr>
          <p:cNvPr name="Picture 8" id="8"/>
          <p:cNvPicPr>
            <a:picLocks noChangeAspect="true"/>
          </p:cNvPicPr>
          <p:nvPr/>
        </p:nvPicPr>
        <p:blipFill>
          <a:blip r:embed="rId5"/>
          <a:srcRect l="0" t="0" r="0" b="0"/>
          <a:stretch>
            <a:fillRect/>
          </a:stretch>
        </p:blipFill>
        <p:spPr>
          <a:xfrm flipH="false" flipV="false" rot="5400000">
            <a:off x="10112920" y="4283629"/>
            <a:ext cx="1026467" cy="990541"/>
          </a:xfrm>
          <a:prstGeom prst="rect">
            <a:avLst/>
          </a:prstGeom>
        </p:spPr>
      </p:pic>
      <p:sp>
        <p:nvSpPr>
          <p:cNvPr name="Freeform 9" id="9"/>
          <p:cNvSpPr/>
          <p:nvPr/>
        </p:nvSpPr>
        <p:spPr>
          <a:xfrm flipH="false" flipV="false" rot="0">
            <a:off x="9427704" y="5539344"/>
            <a:ext cx="8611976" cy="3597408"/>
          </a:xfrm>
          <a:custGeom>
            <a:avLst/>
            <a:gdLst/>
            <a:ahLst/>
            <a:cxnLst/>
            <a:rect r="r" b="b" t="t" l="l"/>
            <a:pathLst>
              <a:path h="3597408" w="8611976">
                <a:moveTo>
                  <a:pt x="0" y="0"/>
                </a:moveTo>
                <a:lnTo>
                  <a:pt x="8611976" y="0"/>
                </a:lnTo>
                <a:lnTo>
                  <a:pt x="8611976" y="3597408"/>
                </a:lnTo>
                <a:lnTo>
                  <a:pt x="0" y="3597408"/>
                </a:lnTo>
                <a:lnTo>
                  <a:pt x="0" y="0"/>
                </a:lnTo>
                <a:close/>
              </a:path>
            </a:pathLst>
          </a:custGeom>
          <a:blipFill>
            <a:blip r:embed="rId6"/>
            <a:stretch>
              <a:fillRect l="0" t="0" r="0" b="0"/>
            </a:stretch>
          </a:blipFill>
        </p:spPr>
      </p:sp>
      <p:sp>
        <p:nvSpPr>
          <p:cNvPr name="TextBox 10" id="10"/>
          <p:cNvSpPr txBox="true"/>
          <p:nvPr/>
        </p:nvSpPr>
        <p:spPr>
          <a:xfrm rot="0">
            <a:off x="924719" y="1491556"/>
            <a:ext cx="11163865" cy="869474"/>
          </a:xfrm>
          <a:prstGeom prst="rect">
            <a:avLst/>
          </a:prstGeom>
        </p:spPr>
        <p:txBody>
          <a:bodyPr anchor="t" rtlCol="false" tIns="0" lIns="0" bIns="0" rIns="0">
            <a:spAutoFit/>
          </a:bodyPr>
          <a:lstStyle/>
          <a:p>
            <a:pPr algn="l">
              <a:lnSpc>
                <a:spcPts val="6976"/>
              </a:lnSpc>
            </a:pPr>
            <a:r>
              <a:rPr lang="en-US" sz="5581">
                <a:solidFill>
                  <a:srgbClr val="FFFFFF"/>
                </a:solidFill>
                <a:latin typeface="Fraunces"/>
                <a:ea typeface="Fraunces"/>
                <a:cs typeface="Fraunces"/>
                <a:sym typeface="Fraunces"/>
              </a:rPr>
              <a:t>Data Insertion</a:t>
            </a:r>
          </a:p>
        </p:txBody>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8AFCC"/>
            </a:solidFill>
          </p:spPr>
        </p:sp>
      </p:grpSp>
      <p:grpSp>
        <p:nvGrpSpPr>
          <p:cNvPr name="Group 4" id="4"/>
          <p:cNvGrpSpPr/>
          <p:nvPr/>
        </p:nvGrpSpPr>
        <p:grpSpPr>
          <a:xfrm rot="0">
            <a:off x="-157656" y="0"/>
            <a:ext cx="18445656" cy="10287000"/>
            <a:chOff x="0" y="0"/>
            <a:chExt cx="24594208" cy="13716000"/>
          </a:xfrm>
        </p:grpSpPr>
        <p:sp>
          <p:nvSpPr>
            <p:cNvPr name="Freeform 5" id="5"/>
            <p:cNvSpPr/>
            <p:nvPr/>
          </p:nvSpPr>
          <p:spPr>
            <a:xfrm flipH="false" flipV="false" rot="0">
              <a:off x="0" y="0"/>
              <a:ext cx="24594186" cy="13716000"/>
            </a:xfrm>
            <a:custGeom>
              <a:avLst/>
              <a:gdLst/>
              <a:ahLst/>
              <a:cxnLst/>
              <a:rect r="r" b="b" t="t" l="l"/>
              <a:pathLst>
                <a:path h="13716000" w="24594186">
                  <a:moveTo>
                    <a:pt x="0" y="0"/>
                  </a:moveTo>
                  <a:lnTo>
                    <a:pt x="24594186" y="0"/>
                  </a:lnTo>
                  <a:lnTo>
                    <a:pt x="24594186" y="13716000"/>
                  </a:lnTo>
                  <a:lnTo>
                    <a:pt x="0" y="13716000"/>
                  </a:lnTo>
                  <a:close/>
                </a:path>
              </a:pathLst>
            </a:custGeom>
            <a:solidFill>
              <a:srgbClr val="080E26"/>
            </a:solidFill>
          </p:spPr>
        </p:sp>
      </p:gr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61000"/>
            </a:blip>
            <a:stretch>
              <a:fillRect l="0" t="-7664" r="-7593" b="0"/>
            </a:stretch>
          </a:blipFill>
        </p:spPr>
      </p:sp>
      <p:sp>
        <p:nvSpPr>
          <p:cNvPr name="TextBox 7" id="7"/>
          <p:cNvSpPr txBox="true"/>
          <p:nvPr/>
        </p:nvSpPr>
        <p:spPr>
          <a:xfrm rot="0">
            <a:off x="1028700" y="1561832"/>
            <a:ext cx="9035682" cy="1134967"/>
          </a:xfrm>
          <a:prstGeom prst="rect">
            <a:avLst/>
          </a:prstGeom>
        </p:spPr>
        <p:txBody>
          <a:bodyPr anchor="t" rtlCol="false" tIns="0" lIns="0" bIns="0" rIns="0">
            <a:spAutoFit/>
          </a:bodyPr>
          <a:lstStyle/>
          <a:p>
            <a:pPr algn="l">
              <a:lnSpc>
                <a:spcPts val="9073"/>
              </a:lnSpc>
            </a:pPr>
            <a:r>
              <a:rPr lang="en-US" sz="7258">
                <a:solidFill>
                  <a:srgbClr val="FFFFFF"/>
                </a:solidFill>
                <a:latin typeface="Fraunces"/>
                <a:ea typeface="Fraunces"/>
                <a:cs typeface="Fraunces"/>
                <a:sym typeface="Fraunces"/>
              </a:rPr>
              <a:t>Introduction </a:t>
            </a:r>
          </a:p>
        </p:txBody>
      </p:sp>
      <p:sp>
        <p:nvSpPr>
          <p:cNvPr name="TextBox 8" id="8"/>
          <p:cNvSpPr txBox="true"/>
          <p:nvPr/>
        </p:nvSpPr>
        <p:spPr>
          <a:xfrm rot="0">
            <a:off x="1028700" y="3125021"/>
            <a:ext cx="9828049" cy="2018479"/>
          </a:xfrm>
          <a:prstGeom prst="rect">
            <a:avLst/>
          </a:prstGeom>
        </p:spPr>
        <p:txBody>
          <a:bodyPr anchor="t" rtlCol="false" tIns="0" lIns="0" bIns="0" rIns="0">
            <a:spAutoFit/>
          </a:bodyPr>
          <a:lstStyle/>
          <a:p>
            <a:pPr algn="l">
              <a:lnSpc>
                <a:spcPts val="5424"/>
              </a:lnSpc>
            </a:pPr>
            <a:r>
              <a:rPr lang="en-US" sz="3390">
                <a:solidFill>
                  <a:srgbClr val="EBECEF"/>
                </a:solidFill>
                <a:latin typeface="Canva Sans"/>
                <a:ea typeface="Canva Sans"/>
                <a:cs typeface="Canva Sans"/>
                <a:sym typeface="Canva Sans"/>
              </a:rPr>
              <a:t>This presentation aims to explain various SQL statements used to create and manipulate a company's database.</a:t>
            </a:r>
          </a:p>
        </p:txBody>
      </p:sp>
    </p:spTree>
  </p:cSld>
  <p:clrMapOvr>
    <a:masterClrMapping/>
  </p:clrMapOvr>
  <p:transition spd="fast">
    <p:fade/>
  </p:transition>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8AFC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80E26"/>
            </a:solidFill>
          </p:spPr>
        </p:sp>
      </p:grpSp>
      <p:sp>
        <p:nvSpPr>
          <p:cNvPr name="Freeform 6" id="6"/>
          <p:cNvSpPr/>
          <p:nvPr/>
        </p:nvSpPr>
        <p:spPr>
          <a:xfrm flipH="false" flipV="false" rot="0">
            <a:off x="0" y="6785"/>
            <a:ext cx="18288000" cy="10293844"/>
          </a:xfrm>
          <a:custGeom>
            <a:avLst/>
            <a:gdLst/>
            <a:ahLst/>
            <a:cxnLst/>
            <a:rect r="r" b="b" t="t" l="l"/>
            <a:pathLst>
              <a:path h="10293844" w="18288000">
                <a:moveTo>
                  <a:pt x="0" y="0"/>
                </a:moveTo>
                <a:lnTo>
                  <a:pt x="18288000" y="0"/>
                </a:lnTo>
                <a:lnTo>
                  <a:pt x="18288000" y="10293845"/>
                </a:lnTo>
                <a:lnTo>
                  <a:pt x="0" y="10293845"/>
                </a:lnTo>
                <a:lnTo>
                  <a:pt x="0" y="0"/>
                </a:lnTo>
                <a:close/>
              </a:path>
            </a:pathLst>
          </a:custGeom>
          <a:blipFill>
            <a:blip r:embed="rId3">
              <a:alphaModFix amt="46000"/>
            </a:blip>
            <a:stretch>
              <a:fillRect l="0" t="0" r="0" b="0"/>
            </a:stretch>
          </a:blipFill>
        </p:spPr>
      </p:sp>
      <p:sp>
        <p:nvSpPr>
          <p:cNvPr name="Freeform 7" id="7"/>
          <p:cNvSpPr/>
          <p:nvPr/>
        </p:nvSpPr>
        <p:spPr>
          <a:xfrm flipH="false" flipV="false" rot="0">
            <a:off x="924719" y="3178366"/>
            <a:ext cx="8487285" cy="1561079"/>
          </a:xfrm>
          <a:custGeom>
            <a:avLst/>
            <a:gdLst/>
            <a:ahLst/>
            <a:cxnLst/>
            <a:rect r="r" b="b" t="t" l="l"/>
            <a:pathLst>
              <a:path h="1561079" w="8487285">
                <a:moveTo>
                  <a:pt x="0" y="0"/>
                </a:moveTo>
                <a:lnTo>
                  <a:pt x="8487285" y="0"/>
                </a:lnTo>
                <a:lnTo>
                  <a:pt x="8487285" y="1561079"/>
                </a:lnTo>
                <a:lnTo>
                  <a:pt x="0" y="1561079"/>
                </a:lnTo>
                <a:lnTo>
                  <a:pt x="0" y="0"/>
                </a:lnTo>
                <a:close/>
              </a:path>
            </a:pathLst>
          </a:custGeom>
          <a:blipFill>
            <a:blip r:embed="rId4"/>
            <a:stretch>
              <a:fillRect l="0" t="-223201" r="0" b="-220479"/>
            </a:stretch>
          </a:blipFill>
        </p:spPr>
      </p:sp>
      <p:pic>
        <p:nvPicPr>
          <p:cNvPr name="Picture 8" id="8"/>
          <p:cNvPicPr>
            <a:picLocks noChangeAspect="true"/>
          </p:cNvPicPr>
          <p:nvPr/>
        </p:nvPicPr>
        <p:blipFill>
          <a:blip r:embed="rId5"/>
          <a:srcRect l="0" t="0" r="0" b="0"/>
          <a:stretch>
            <a:fillRect/>
          </a:stretch>
        </p:blipFill>
        <p:spPr>
          <a:xfrm flipH="false" flipV="false" rot="5400000">
            <a:off x="10463136" y="4469037"/>
            <a:ext cx="1026467" cy="990541"/>
          </a:xfrm>
          <a:prstGeom prst="rect">
            <a:avLst/>
          </a:prstGeom>
        </p:spPr>
      </p:pic>
      <p:sp>
        <p:nvSpPr>
          <p:cNvPr name="Freeform 9" id="9"/>
          <p:cNvSpPr/>
          <p:nvPr/>
        </p:nvSpPr>
        <p:spPr>
          <a:xfrm flipH="false" flipV="false" rot="0">
            <a:off x="6104649" y="6296691"/>
            <a:ext cx="11682168" cy="2656183"/>
          </a:xfrm>
          <a:custGeom>
            <a:avLst/>
            <a:gdLst/>
            <a:ahLst/>
            <a:cxnLst/>
            <a:rect r="r" b="b" t="t" l="l"/>
            <a:pathLst>
              <a:path h="2656183" w="11682168">
                <a:moveTo>
                  <a:pt x="0" y="0"/>
                </a:moveTo>
                <a:lnTo>
                  <a:pt x="11682167" y="0"/>
                </a:lnTo>
                <a:lnTo>
                  <a:pt x="11682167" y="2656183"/>
                </a:lnTo>
                <a:lnTo>
                  <a:pt x="0" y="2656183"/>
                </a:lnTo>
                <a:lnTo>
                  <a:pt x="0" y="0"/>
                </a:lnTo>
                <a:close/>
              </a:path>
            </a:pathLst>
          </a:custGeom>
          <a:blipFill>
            <a:blip r:embed="rId6"/>
            <a:stretch>
              <a:fillRect l="0" t="0" r="0" b="0"/>
            </a:stretch>
          </a:blipFill>
        </p:spPr>
      </p:sp>
      <p:sp>
        <p:nvSpPr>
          <p:cNvPr name="TextBox 10" id="10"/>
          <p:cNvSpPr txBox="true"/>
          <p:nvPr/>
        </p:nvSpPr>
        <p:spPr>
          <a:xfrm rot="0">
            <a:off x="924719" y="1491556"/>
            <a:ext cx="11163865" cy="869474"/>
          </a:xfrm>
          <a:prstGeom prst="rect">
            <a:avLst/>
          </a:prstGeom>
        </p:spPr>
        <p:txBody>
          <a:bodyPr anchor="t" rtlCol="false" tIns="0" lIns="0" bIns="0" rIns="0">
            <a:spAutoFit/>
          </a:bodyPr>
          <a:lstStyle/>
          <a:p>
            <a:pPr algn="l">
              <a:lnSpc>
                <a:spcPts val="6976"/>
              </a:lnSpc>
            </a:pPr>
            <a:r>
              <a:rPr lang="en-US" sz="5581">
                <a:solidFill>
                  <a:srgbClr val="FFFFFF"/>
                </a:solidFill>
                <a:latin typeface="Fraunces"/>
                <a:ea typeface="Fraunces"/>
                <a:cs typeface="Fraunces"/>
                <a:sym typeface="Fraunces"/>
              </a:rPr>
              <a:t>Data Insertion</a:t>
            </a:r>
          </a:p>
        </p:txBody>
      </p:sp>
    </p:spTree>
  </p:cSld>
  <p:clrMapOvr>
    <a:masterClrMapping/>
  </p:clrMapOvr>
  <p:transition spd="fast">
    <p:fade/>
  </p:transition>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8AFC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80E26"/>
            </a:solidFill>
          </p:spPr>
        </p:sp>
      </p:grpSp>
      <p:sp>
        <p:nvSpPr>
          <p:cNvPr name="Freeform 6" id="6"/>
          <p:cNvSpPr/>
          <p:nvPr/>
        </p:nvSpPr>
        <p:spPr>
          <a:xfrm flipH="false" flipV="false" rot="0">
            <a:off x="0" y="6785"/>
            <a:ext cx="18288000" cy="10293844"/>
          </a:xfrm>
          <a:custGeom>
            <a:avLst/>
            <a:gdLst/>
            <a:ahLst/>
            <a:cxnLst/>
            <a:rect r="r" b="b" t="t" l="l"/>
            <a:pathLst>
              <a:path h="10293844" w="18288000">
                <a:moveTo>
                  <a:pt x="0" y="0"/>
                </a:moveTo>
                <a:lnTo>
                  <a:pt x="18288000" y="0"/>
                </a:lnTo>
                <a:lnTo>
                  <a:pt x="18288000" y="10293845"/>
                </a:lnTo>
                <a:lnTo>
                  <a:pt x="0" y="10293845"/>
                </a:lnTo>
                <a:lnTo>
                  <a:pt x="0" y="0"/>
                </a:lnTo>
                <a:close/>
              </a:path>
            </a:pathLst>
          </a:custGeom>
          <a:blipFill>
            <a:blip r:embed="rId3">
              <a:alphaModFix amt="46000"/>
            </a:blip>
            <a:stretch>
              <a:fillRect l="0" t="0" r="0" b="0"/>
            </a:stretch>
          </a:blipFill>
        </p:spPr>
      </p:sp>
      <p:sp>
        <p:nvSpPr>
          <p:cNvPr name="Freeform 7" id="7"/>
          <p:cNvSpPr/>
          <p:nvPr/>
        </p:nvSpPr>
        <p:spPr>
          <a:xfrm flipH="false" flipV="false" rot="0">
            <a:off x="924719" y="3055106"/>
            <a:ext cx="7520360" cy="2098602"/>
          </a:xfrm>
          <a:custGeom>
            <a:avLst/>
            <a:gdLst/>
            <a:ahLst/>
            <a:cxnLst/>
            <a:rect r="r" b="b" t="t" l="l"/>
            <a:pathLst>
              <a:path h="2098602" w="7520360">
                <a:moveTo>
                  <a:pt x="0" y="0"/>
                </a:moveTo>
                <a:lnTo>
                  <a:pt x="7520360" y="0"/>
                </a:lnTo>
                <a:lnTo>
                  <a:pt x="7520360" y="2098601"/>
                </a:lnTo>
                <a:lnTo>
                  <a:pt x="0" y="2098601"/>
                </a:lnTo>
                <a:lnTo>
                  <a:pt x="0" y="0"/>
                </a:lnTo>
                <a:close/>
              </a:path>
            </a:pathLst>
          </a:custGeom>
          <a:blipFill>
            <a:blip r:embed="rId4"/>
            <a:stretch>
              <a:fillRect l="0" t="-129175" r="0" b="-129175"/>
            </a:stretch>
          </a:blipFill>
        </p:spPr>
      </p:sp>
      <p:pic>
        <p:nvPicPr>
          <p:cNvPr name="Picture 8" id="8"/>
          <p:cNvPicPr>
            <a:picLocks noChangeAspect="true"/>
          </p:cNvPicPr>
          <p:nvPr/>
        </p:nvPicPr>
        <p:blipFill>
          <a:blip r:embed="rId5"/>
          <a:srcRect l="0" t="0" r="0" b="0"/>
          <a:stretch>
            <a:fillRect/>
          </a:stretch>
        </p:blipFill>
        <p:spPr>
          <a:xfrm flipH="false" flipV="false" rot="5400000">
            <a:off x="9453689" y="4145204"/>
            <a:ext cx="1026467" cy="990541"/>
          </a:xfrm>
          <a:prstGeom prst="rect">
            <a:avLst/>
          </a:prstGeom>
        </p:spPr>
      </p:pic>
      <p:sp>
        <p:nvSpPr>
          <p:cNvPr name="Freeform 9" id="9"/>
          <p:cNvSpPr/>
          <p:nvPr/>
        </p:nvSpPr>
        <p:spPr>
          <a:xfrm flipH="false" flipV="false" rot="0">
            <a:off x="8444012" y="5849032"/>
            <a:ext cx="9610966" cy="3207304"/>
          </a:xfrm>
          <a:custGeom>
            <a:avLst/>
            <a:gdLst/>
            <a:ahLst/>
            <a:cxnLst/>
            <a:rect r="r" b="b" t="t" l="l"/>
            <a:pathLst>
              <a:path h="3207304" w="9610966">
                <a:moveTo>
                  <a:pt x="0" y="0"/>
                </a:moveTo>
                <a:lnTo>
                  <a:pt x="9610966" y="0"/>
                </a:lnTo>
                <a:lnTo>
                  <a:pt x="9610966" y="3207305"/>
                </a:lnTo>
                <a:lnTo>
                  <a:pt x="0" y="3207305"/>
                </a:lnTo>
                <a:lnTo>
                  <a:pt x="0" y="0"/>
                </a:lnTo>
                <a:close/>
              </a:path>
            </a:pathLst>
          </a:custGeom>
          <a:blipFill>
            <a:blip r:embed="rId6"/>
            <a:stretch>
              <a:fillRect l="0" t="0" r="0" b="0"/>
            </a:stretch>
          </a:blipFill>
        </p:spPr>
      </p:sp>
      <p:sp>
        <p:nvSpPr>
          <p:cNvPr name="TextBox 10" id="10"/>
          <p:cNvSpPr txBox="true"/>
          <p:nvPr/>
        </p:nvSpPr>
        <p:spPr>
          <a:xfrm rot="0">
            <a:off x="924719" y="1491556"/>
            <a:ext cx="11163865" cy="869474"/>
          </a:xfrm>
          <a:prstGeom prst="rect">
            <a:avLst/>
          </a:prstGeom>
        </p:spPr>
        <p:txBody>
          <a:bodyPr anchor="t" rtlCol="false" tIns="0" lIns="0" bIns="0" rIns="0">
            <a:spAutoFit/>
          </a:bodyPr>
          <a:lstStyle/>
          <a:p>
            <a:pPr algn="l">
              <a:lnSpc>
                <a:spcPts val="6976"/>
              </a:lnSpc>
            </a:pPr>
            <a:r>
              <a:rPr lang="en-US" sz="5581">
                <a:solidFill>
                  <a:srgbClr val="FFFFFF"/>
                </a:solidFill>
                <a:latin typeface="Fraunces"/>
                <a:ea typeface="Fraunces"/>
                <a:cs typeface="Fraunces"/>
                <a:sym typeface="Fraunces"/>
              </a:rPr>
              <a:t>Data Insertion</a:t>
            </a:r>
          </a:p>
        </p:txBody>
      </p:sp>
    </p:spTree>
  </p:cSld>
  <p:clrMapOvr>
    <a:masterClrMapping/>
  </p:clrMapOvr>
  <p:transition spd="fast">
    <p:fade/>
  </p:transition>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8AFC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80E26"/>
            </a:solidFill>
          </p:spPr>
        </p:sp>
      </p:grpSp>
      <p:sp>
        <p:nvSpPr>
          <p:cNvPr name="Freeform 6" id="6"/>
          <p:cNvSpPr/>
          <p:nvPr/>
        </p:nvSpPr>
        <p:spPr>
          <a:xfrm flipH="false" flipV="false" rot="0">
            <a:off x="0" y="6785"/>
            <a:ext cx="18288000" cy="10293844"/>
          </a:xfrm>
          <a:custGeom>
            <a:avLst/>
            <a:gdLst/>
            <a:ahLst/>
            <a:cxnLst/>
            <a:rect r="r" b="b" t="t" l="l"/>
            <a:pathLst>
              <a:path h="10293844" w="18288000">
                <a:moveTo>
                  <a:pt x="0" y="0"/>
                </a:moveTo>
                <a:lnTo>
                  <a:pt x="18288000" y="0"/>
                </a:lnTo>
                <a:lnTo>
                  <a:pt x="18288000" y="10293845"/>
                </a:lnTo>
                <a:lnTo>
                  <a:pt x="0" y="10293845"/>
                </a:lnTo>
                <a:lnTo>
                  <a:pt x="0" y="0"/>
                </a:lnTo>
                <a:close/>
              </a:path>
            </a:pathLst>
          </a:custGeom>
          <a:blipFill>
            <a:blip r:embed="rId3">
              <a:alphaModFix amt="46000"/>
            </a:blip>
            <a:stretch>
              <a:fillRect l="0" t="0" r="0" b="0"/>
            </a:stretch>
          </a:blipFill>
        </p:spPr>
      </p:sp>
      <p:sp>
        <p:nvSpPr>
          <p:cNvPr name="Freeform 7" id="7"/>
          <p:cNvSpPr/>
          <p:nvPr/>
        </p:nvSpPr>
        <p:spPr>
          <a:xfrm flipH="false" flipV="false" rot="0">
            <a:off x="8860554" y="2670066"/>
            <a:ext cx="5812407" cy="2473434"/>
          </a:xfrm>
          <a:custGeom>
            <a:avLst/>
            <a:gdLst/>
            <a:ahLst/>
            <a:cxnLst/>
            <a:rect r="r" b="b" t="t" l="l"/>
            <a:pathLst>
              <a:path h="2473434" w="5812407">
                <a:moveTo>
                  <a:pt x="0" y="0"/>
                </a:moveTo>
                <a:lnTo>
                  <a:pt x="5812407" y="0"/>
                </a:lnTo>
                <a:lnTo>
                  <a:pt x="5812407" y="2473434"/>
                </a:lnTo>
                <a:lnTo>
                  <a:pt x="0" y="2473434"/>
                </a:lnTo>
                <a:lnTo>
                  <a:pt x="0" y="0"/>
                </a:lnTo>
                <a:close/>
              </a:path>
            </a:pathLst>
          </a:custGeom>
          <a:blipFill>
            <a:blip r:embed="rId4"/>
            <a:stretch>
              <a:fillRect l="0" t="-68139" r="0" b="-66853"/>
            </a:stretch>
          </a:blipFill>
        </p:spPr>
      </p:sp>
      <p:sp>
        <p:nvSpPr>
          <p:cNvPr name="Freeform 8" id="8"/>
          <p:cNvSpPr/>
          <p:nvPr/>
        </p:nvSpPr>
        <p:spPr>
          <a:xfrm flipH="false" flipV="false" rot="0">
            <a:off x="7399083" y="6875242"/>
            <a:ext cx="9379002" cy="2692475"/>
          </a:xfrm>
          <a:custGeom>
            <a:avLst/>
            <a:gdLst/>
            <a:ahLst/>
            <a:cxnLst/>
            <a:rect r="r" b="b" t="t" l="l"/>
            <a:pathLst>
              <a:path h="2692475" w="9379002">
                <a:moveTo>
                  <a:pt x="0" y="0"/>
                </a:moveTo>
                <a:lnTo>
                  <a:pt x="9379002" y="0"/>
                </a:lnTo>
                <a:lnTo>
                  <a:pt x="9379002" y="2692475"/>
                </a:lnTo>
                <a:lnTo>
                  <a:pt x="0" y="2692475"/>
                </a:lnTo>
                <a:lnTo>
                  <a:pt x="0" y="0"/>
                </a:lnTo>
                <a:close/>
              </a:path>
            </a:pathLst>
          </a:custGeom>
          <a:blipFill>
            <a:blip r:embed="rId5"/>
            <a:stretch>
              <a:fillRect l="0" t="0" r="0" b="0"/>
            </a:stretch>
          </a:blipFill>
        </p:spPr>
      </p:sp>
      <p:sp>
        <p:nvSpPr>
          <p:cNvPr name="TextBox 9" id="9"/>
          <p:cNvSpPr txBox="true"/>
          <p:nvPr/>
        </p:nvSpPr>
        <p:spPr>
          <a:xfrm rot="0">
            <a:off x="1028700" y="2794813"/>
            <a:ext cx="6396498" cy="858615"/>
          </a:xfrm>
          <a:prstGeom prst="rect">
            <a:avLst/>
          </a:prstGeom>
        </p:spPr>
        <p:txBody>
          <a:bodyPr anchor="t" rtlCol="false" tIns="0" lIns="0" bIns="0" rIns="0">
            <a:spAutoFit/>
          </a:bodyPr>
          <a:lstStyle/>
          <a:p>
            <a:pPr algn="l">
              <a:lnSpc>
                <a:spcPts val="3488"/>
              </a:lnSpc>
            </a:pPr>
            <a:r>
              <a:rPr lang="en-US" sz="2791">
                <a:solidFill>
                  <a:srgbClr val="FFFFFF"/>
                </a:solidFill>
                <a:latin typeface="Fraunces"/>
                <a:ea typeface="Fraunces"/>
                <a:cs typeface="Fraunces"/>
                <a:sym typeface="Fraunces"/>
              </a:rPr>
              <a:t>Question 1: Employee Details with Function Manipulation</a:t>
            </a:r>
          </a:p>
        </p:txBody>
      </p:sp>
      <p:sp>
        <p:nvSpPr>
          <p:cNvPr name="TextBox 10" id="10"/>
          <p:cNvSpPr txBox="true"/>
          <p:nvPr/>
        </p:nvSpPr>
        <p:spPr>
          <a:xfrm rot="0">
            <a:off x="924719" y="1491556"/>
            <a:ext cx="11163865" cy="869474"/>
          </a:xfrm>
          <a:prstGeom prst="rect">
            <a:avLst/>
          </a:prstGeom>
        </p:spPr>
        <p:txBody>
          <a:bodyPr anchor="t" rtlCol="false" tIns="0" lIns="0" bIns="0" rIns="0">
            <a:spAutoFit/>
          </a:bodyPr>
          <a:lstStyle/>
          <a:p>
            <a:pPr algn="l">
              <a:lnSpc>
                <a:spcPts val="6976"/>
              </a:lnSpc>
            </a:pPr>
            <a:r>
              <a:rPr lang="en-US" sz="5581">
                <a:solidFill>
                  <a:srgbClr val="FFFFFF"/>
                </a:solidFill>
                <a:latin typeface="Fraunces"/>
                <a:ea typeface="Fraunces"/>
                <a:cs typeface="Fraunces"/>
                <a:sym typeface="Fraunces"/>
              </a:rPr>
              <a:t>T-SQL Questions</a:t>
            </a:r>
          </a:p>
        </p:txBody>
      </p:sp>
      <p:sp>
        <p:nvSpPr>
          <p:cNvPr name="TextBox 11" id="11"/>
          <p:cNvSpPr txBox="true"/>
          <p:nvPr/>
        </p:nvSpPr>
        <p:spPr>
          <a:xfrm rot="0">
            <a:off x="924719" y="3811533"/>
            <a:ext cx="6059830" cy="4458525"/>
          </a:xfrm>
          <a:prstGeom prst="rect">
            <a:avLst/>
          </a:prstGeom>
        </p:spPr>
        <p:txBody>
          <a:bodyPr anchor="t" rtlCol="false" tIns="0" lIns="0" bIns="0" rIns="0">
            <a:spAutoFit/>
          </a:bodyPr>
          <a:lstStyle/>
          <a:p>
            <a:pPr algn="l" marL="481997" indent="-240999" lvl="1">
              <a:lnSpc>
                <a:spcPts val="3572"/>
              </a:lnSpc>
              <a:buFont typeface="Arial"/>
              <a:buChar char="•"/>
            </a:pPr>
            <a:r>
              <a:rPr lang="en-US" sz="2232">
                <a:solidFill>
                  <a:srgbClr val="EBECEF"/>
                </a:solidFill>
                <a:latin typeface="Arimo"/>
                <a:ea typeface="Arimo"/>
                <a:cs typeface="Arimo"/>
                <a:sym typeface="Arimo"/>
              </a:rPr>
              <a:t>This SQL statement retrieves and manipulates data from the Employees and Departments tables. It selects the first names of employees in uppercase, the last names in lowercase, the length of the job position titles, and the department names. The JOIN operation ensures that only employees with valid department IDs (i.e., those that exist in the Departments table) are included in the result set.</a:t>
            </a:r>
          </a:p>
        </p:txBody>
      </p:sp>
      <p:pic>
        <p:nvPicPr>
          <p:cNvPr name="Picture 12" id="12"/>
          <p:cNvPicPr>
            <a:picLocks noChangeAspect="true"/>
          </p:cNvPicPr>
          <p:nvPr/>
        </p:nvPicPr>
        <p:blipFill>
          <a:blip r:embed="rId6"/>
          <a:srcRect l="0" t="0" r="0" b="0"/>
          <a:stretch>
            <a:fillRect/>
          </a:stretch>
        </p:blipFill>
        <p:spPr>
          <a:xfrm flipH="false" flipV="false" rot="5672393">
            <a:off x="11253524" y="5514101"/>
            <a:ext cx="1026467" cy="990541"/>
          </a:xfrm>
          <a:prstGeom prst="rect">
            <a:avLst/>
          </a:prstGeom>
        </p:spPr>
      </p:pic>
    </p:spTree>
  </p:cSld>
  <p:clrMapOvr>
    <a:masterClrMapping/>
  </p:clrMapOvr>
  <p:transition spd="fast">
    <p:fade/>
  </p:transition>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8AFC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80E26"/>
            </a:solidFill>
          </p:spPr>
        </p:sp>
      </p:grpSp>
      <p:sp>
        <p:nvSpPr>
          <p:cNvPr name="Freeform 6" id="6"/>
          <p:cNvSpPr/>
          <p:nvPr/>
        </p:nvSpPr>
        <p:spPr>
          <a:xfrm flipH="false" flipV="false" rot="0">
            <a:off x="0" y="6785"/>
            <a:ext cx="18288000" cy="10293844"/>
          </a:xfrm>
          <a:custGeom>
            <a:avLst/>
            <a:gdLst/>
            <a:ahLst/>
            <a:cxnLst/>
            <a:rect r="r" b="b" t="t" l="l"/>
            <a:pathLst>
              <a:path h="10293844" w="18288000">
                <a:moveTo>
                  <a:pt x="0" y="0"/>
                </a:moveTo>
                <a:lnTo>
                  <a:pt x="18288000" y="0"/>
                </a:lnTo>
                <a:lnTo>
                  <a:pt x="18288000" y="10293845"/>
                </a:lnTo>
                <a:lnTo>
                  <a:pt x="0" y="10293845"/>
                </a:lnTo>
                <a:lnTo>
                  <a:pt x="0" y="0"/>
                </a:lnTo>
                <a:close/>
              </a:path>
            </a:pathLst>
          </a:custGeom>
          <a:blipFill>
            <a:blip r:embed="rId3">
              <a:alphaModFix amt="46000"/>
            </a:blip>
            <a:stretch>
              <a:fillRect l="0" t="0" r="0" b="0"/>
            </a:stretch>
          </a:blipFill>
        </p:spPr>
      </p:sp>
      <p:sp>
        <p:nvSpPr>
          <p:cNvPr name="TextBox 7" id="7"/>
          <p:cNvSpPr txBox="true"/>
          <p:nvPr/>
        </p:nvSpPr>
        <p:spPr>
          <a:xfrm rot="0">
            <a:off x="1028700" y="2794813"/>
            <a:ext cx="6396498" cy="858615"/>
          </a:xfrm>
          <a:prstGeom prst="rect">
            <a:avLst/>
          </a:prstGeom>
        </p:spPr>
        <p:txBody>
          <a:bodyPr anchor="t" rtlCol="false" tIns="0" lIns="0" bIns="0" rIns="0">
            <a:spAutoFit/>
          </a:bodyPr>
          <a:lstStyle/>
          <a:p>
            <a:pPr algn="l">
              <a:lnSpc>
                <a:spcPts val="3488"/>
              </a:lnSpc>
            </a:pPr>
            <a:r>
              <a:rPr lang="en-US" sz="2791">
                <a:solidFill>
                  <a:srgbClr val="FFFFFF"/>
                </a:solidFill>
                <a:latin typeface="Fraunces"/>
                <a:ea typeface="Fraunces"/>
                <a:cs typeface="Fraunces"/>
                <a:sym typeface="Fraunces"/>
              </a:rPr>
              <a:t>Question 2: Department Budget Summary</a:t>
            </a:r>
          </a:p>
        </p:txBody>
      </p:sp>
      <p:sp>
        <p:nvSpPr>
          <p:cNvPr name="Freeform 8" id="8"/>
          <p:cNvSpPr/>
          <p:nvPr/>
        </p:nvSpPr>
        <p:spPr>
          <a:xfrm flipH="false" flipV="false" rot="0">
            <a:off x="8011225" y="2486643"/>
            <a:ext cx="7540368" cy="3227756"/>
          </a:xfrm>
          <a:custGeom>
            <a:avLst/>
            <a:gdLst/>
            <a:ahLst/>
            <a:cxnLst/>
            <a:rect r="r" b="b" t="t" l="l"/>
            <a:pathLst>
              <a:path h="3227756" w="7540368">
                <a:moveTo>
                  <a:pt x="0" y="0"/>
                </a:moveTo>
                <a:lnTo>
                  <a:pt x="7540368" y="0"/>
                </a:lnTo>
                <a:lnTo>
                  <a:pt x="7540368" y="3227756"/>
                </a:lnTo>
                <a:lnTo>
                  <a:pt x="0" y="3227756"/>
                </a:lnTo>
                <a:lnTo>
                  <a:pt x="0" y="0"/>
                </a:lnTo>
                <a:close/>
              </a:path>
            </a:pathLst>
          </a:custGeom>
          <a:blipFill>
            <a:blip r:embed="rId4"/>
            <a:stretch>
              <a:fillRect l="0" t="-69709" r="0" b="-63900"/>
            </a:stretch>
          </a:blipFill>
        </p:spPr>
      </p:sp>
      <p:sp>
        <p:nvSpPr>
          <p:cNvPr name="Freeform 9" id="9"/>
          <p:cNvSpPr/>
          <p:nvPr/>
        </p:nvSpPr>
        <p:spPr>
          <a:xfrm flipH="false" flipV="false" rot="0">
            <a:off x="7425198" y="7198975"/>
            <a:ext cx="10274751" cy="2458286"/>
          </a:xfrm>
          <a:custGeom>
            <a:avLst/>
            <a:gdLst/>
            <a:ahLst/>
            <a:cxnLst/>
            <a:rect r="r" b="b" t="t" l="l"/>
            <a:pathLst>
              <a:path h="2458286" w="10274751">
                <a:moveTo>
                  <a:pt x="0" y="0"/>
                </a:moveTo>
                <a:lnTo>
                  <a:pt x="10274751" y="0"/>
                </a:lnTo>
                <a:lnTo>
                  <a:pt x="10274751" y="2458286"/>
                </a:lnTo>
                <a:lnTo>
                  <a:pt x="0" y="2458286"/>
                </a:lnTo>
                <a:lnTo>
                  <a:pt x="0" y="0"/>
                </a:lnTo>
                <a:close/>
              </a:path>
            </a:pathLst>
          </a:custGeom>
          <a:blipFill>
            <a:blip r:embed="rId5"/>
            <a:stretch>
              <a:fillRect l="0" t="0" r="0" b="0"/>
            </a:stretch>
          </a:blipFill>
        </p:spPr>
      </p:sp>
      <p:sp>
        <p:nvSpPr>
          <p:cNvPr name="TextBox 10" id="10"/>
          <p:cNvSpPr txBox="true"/>
          <p:nvPr/>
        </p:nvSpPr>
        <p:spPr>
          <a:xfrm rot="0">
            <a:off x="924719" y="1491556"/>
            <a:ext cx="11163865" cy="869474"/>
          </a:xfrm>
          <a:prstGeom prst="rect">
            <a:avLst/>
          </a:prstGeom>
        </p:spPr>
        <p:txBody>
          <a:bodyPr anchor="t" rtlCol="false" tIns="0" lIns="0" bIns="0" rIns="0">
            <a:spAutoFit/>
          </a:bodyPr>
          <a:lstStyle/>
          <a:p>
            <a:pPr algn="l">
              <a:lnSpc>
                <a:spcPts val="6976"/>
              </a:lnSpc>
            </a:pPr>
            <a:r>
              <a:rPr lang="en-US" sz="5581">
                <a:solidFill>
                  <a:srgbClr val="FFFFFF"/>
                </a:solidFill>
                <a:latin typeface="Fraunces"/>
                <a:ea typeface="Fraunces"/>
                <a:cs typeface="Fraunces"/>
                <a:sym typeface="Fraunces"/>
              </a:rPr>
              <a:t>T-SQL Questions</a:t>
            </a:r>
          </a:p>
        </p:txBody>
      </p:sp>
      <p:sp>
        <p:nvSpPr>
          <p:cNvPr name="TextBox 11" id="11"/>
          <p:cNvSpPr txBox="true"/>
          <p:nvPr/>
        </p:nvSpPr>
        <p:spPr>
          <a:xfrm rot="0">
            <a:off x="924719" y="3685138"/>
            <a:ext cx="6059830" cy="5801550"/>
          </a:xfrm>
          <a:prstGeom prst="rect">
            <a:avLst/>
          </a:prstGeom>
        </p:spPr>
        <p:txBody>
          <a:bodyPr anchor="t" rtlCol="false" tIns="0" lIns="0" bIns="0" rIns="0">
            <a:spAutoFit/>
          </a:bodyPr>
          <a:lstStyle/>
          <a:p>
            <a:pPr algn="l" marL="481997" indent="-240999" lvl="1">
              <a:lnSpc>
                <a:spcPts val="3572"/>
              </a:lnSpc>
              <a:buFont typeface="Arial"/>
              <a:buChar char="•"/>
            </a:pPr>
            <a:r>
              <a:rPr lang="en-US" sz="2232">
                <a:solidFill>
                  <a:srgbClr val="EBECEF"/>
                </a:solidFill>
                <a:latin typeface="Arimo"/>
                <a:ea typeface="Arimo"/>
                <a:cs typeface="Arimo"/>
                <a:sym typeface="Arimo"/>
              </a:rPr>
              <a:t>This SQL statement retrieves and aggregates data from the Employees and Departments tables to generate a budget summary for each department. It counts the number of employees in each department and calculates the total salary expenditure, rounded to the nearest integer. The JOIN operation links employees to their respective departments, and the GROUP BY clause ensures that the summary is grouped by department. This provides a clear overview of the number of employees and the salary costs for each department.</a:t>
            </a:r>
          </a:p>
        </p:txBody>
      </p:sp>
      <p:pic>
        <p:nvPicPr>
          <p:cNvPr name="Picture 12" id="12"/>
          <p:cNvPicPr>
            <a:picLocks noChangeAspect="true"/>
          </p:cNvPicPr>
          <p:nvPr/>
        </p:nvPicPr>
        <p:blipFill>
          <a:blip r:embed="rId6"/>
          <a:srcRect l="0" t="0" r="0" b="0"/>
          <a:stretch>
            <a:fillRect/>
          </a:stretch>
        </p:blipFill>
        <p:spPr>
          <a:xfrm flipH="false" flipV="false" rot="5672393">
            <a:off x="11575351" y="5962379"/>
            <a:ext cx="1026467" cy="990541"/>
          </a:xfrm>
          <a:prstGeom prst="rect">
            <a:avLst/>
          </a:prstGeom>
        </p:spPr>
      </p:pic>
    </p:spTree>
  </p:cSld>
  <p:clrMapOvr>
    <a:masterClrMapping/>
  </p:clrMapOvr>
  <p:transition spd="fast">
    <p:fade/>
  </p:transition>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8AFC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80E26"/>
            </a:solidFill>
          </p:spPr>
        </p:sp>
      </p:grpSp>
      <p:sp>
        <p:nvSpPr>
          <p:cNvPr name="Freeform 6" id="6"/>
          <p:cNvSpPr/>
          <p:nvPr/>
        </p:nvSpPr>
        <p:spPr>
          <a:xfrm flipH="false" flipV="false" rot="0">
            <a:off x="0" y="6785"/>
            <a:ext cx="18288000" cy="10293844"/>
          </a:xfrm>
          <a:custGeom>
            <a:avLst/>
            <a:gdLst/>
            <a:ahLst/>
            <a:cxnLst/>
            <a:rect r="r" b="b" t="t" l="l"/>
            <a:pathLst>
              <a:path h="10293844" w="18288000">
                <a:moveTo>
                  <a:pt x="0" y="0"/>
                </a:moveTo>
                <a:lnTo>
                  <a:pt x="18288000" y="0"/>
                </a:lnTo>
                <a:lnTo>
                  <a:pt x="18288000" y="10293845"/>
                </a:lnTo>
                <a:lnTo>
                  <a:pt x="0" y="10293845"/>
                </a:lnTo>
                <a:lnTo>
                  <a:pt x="0" y="0"/>
                </a:lnTo>
                <a:close/>
              </a:path>
            </a:pathLst>
          </a:custGeom>
          <a:blipFill>
            <a:blip r:embed="rId3">
              <a:alphaModFix amt="46000"/>
            </a:blip>
            <a:stretch>
              <a:fillRect l="0" t="0" r="0" b="0"/>
            </a:stretch>
          </a:blipFill>
        </p:spPr>
      </p:sp>
      <p:sp>
        <p:nvSpPr>
          <p:cNvPr name="TextBox 7" id="7"/>
          <p:cNvSpPr txBox="true"/>
          <p:nvPr/>
        </p:nvSpPr>
        <p:spPr>
          <a:xfrm rot="0">
            <a:off x="1038225" y="2794813"/>
            <a:ext cx="6396498" cy="420465"/>
          </a:xfrm>
          <a:prstGeom prst="rect">
            <a:avLst/>
          </a:prstGeom>
        </p:spPr>
        <p:txBody>
          <a:bodyPr anchor="t" rtlCol="false" tIns="0" lIns="0" bIns="0" rIns="0">
            <a:spAutoFit/>
          </a:bodyPr>
          <a:lstStyle/>
          <a:p>
            <a:pPr algn="l">
              <a:lnSpc>
                <a:spcPts val="3488"/>
              </a:lnSpc>
            </a:pPr>
            <a:r>
              <a:rPr lang="en-US" sz="2791">
                <a:solidFill>
                  <a:srgbClr val="FFFFFF"/>
                </a:solidFill>
                <a:latin typeface="Fraunces"/>
                <a:ea typeface="Fraunces"/>
                <a:cs typeface="Fraunces"/>
                <a:sym typeface="Fraunces"/>
              </a:rPr>
              <a:t>Question 3: Project Assign</a:t>
            </a:r>
          </a:p>
        </p:txBody>
      </p:sp>
      <p:sp>
        <p:nvSpPr>
          <p:cNvPr name="Freeform 8" id="8"/>
          <p:cNvSpPr/>
          <p:nvPr/>
        </p:nvSpPr>
        <p:spPr>
          <a:xfrm flipH="false" flipV="false" rot="0">
            <a:off x="8333900" y="2361030"/>
            <a:ext cx="8140109" cy="2658764"/>
          </a:xfrm>
          <a:custGeom>
            <a:avLst/>
            <a:gdLst/>
            <a:ahLst/>
            <a:cxnLst/>
            <a:rect r="r" b="b" t="t" l="l"/>
            <a:pathLst>
              <a:path h="2658764" w="8140109">
                <a:moveTo>
                  <a:pt x="0" y="0"/>
                </a:moveTo>
                <a:lnTo>
                  <a:pt x="8140109" y="0"/>
                </a:lnTo>
                <a:lnTo>
                  <a:pt x="8140109" y="2658764"/>
                </a:lnTo>
                <a:lnTo>
                  <a:pt x="0" y="2658764"/>
                </a:lnTo>
                <a:lnTo>
                  <a:pt x="0" y="0"/>
                </a:lnTo>
                <a:close/>
              </a:path>
            </a:pathLst>
          </a:custGeom>
          <a:blipFill>
            <a:blip r:embed="rId4"/>
            <a:stretch>
              <a:fillRect l="0" t="-102039" r="0" b="-104121"/>
            </a:stretch>
          </a:blipFill>
        </p:spPr>
      </p:sp>
      <p:sp>
        <p:nvSpPr>
          <p:cNvPr name="Freeform 9" id="9"/>
          <p:cNvSpPr/>
          <p:nvPr/>
        </p:nvSpPr>
        <p:spPr>
          <a:xfrm flipH="false" flipV="false" rot="0">
            <a:off x="8971806" y="6284137"/>
            <a:ext cx="6864298" cy="3645872"/>
          </a:xfrm>
          <a:custGeom>
            <a:avLst/>
            <a:gdLst/>
            <a:ahLst/>
            <a:cxnLst/>
            <a:rect r="r" b="b" t="t" l="l"/>
            <a:pathLst>
              <a:path h="3645872" w="6864298">
                <a:moveTo>
                  <a:pt x="0" y="0"/>
                </a:moveTo>
                <a:lnTo>
                  <a:pt x="6864297" y="0"/>
                </a:lnTo>
                <a:lnTo>
                  <a:pt x="6864297" y="3645873"/>
                </a:lnTo>
                <a:lnTo>
                  <a:pt x="0" y="3645873"/>
                </a:lnTo>
                <a:lnTo>
                  <a:pt x="0" y="0"/>
                </a:lnTo>
                <a:close/>
              </a:path>
            </a:pathLst>
          </a:custGeom>
          <a:blipFill>
            <a:blip r:embed="rId5"/>
            <a:stretch>
              <a:fillRect l="0" t="0" r="0" b="0"/>
            </a:stretch>
          </a:blipFill>
        </p:spPr>
      </p:sp>
      <p:sp>
        <p:nvSpPr>
          <p:cNvPr name="TextBox 10" id="10"/>
          <p:cNvSpPr txBox="true"/>
          <p:nvPr/>
        </p:nvSpPr>
        <p:spPr>
          <a:xfrm rot="0">
            <a:off x="924719" y="1491556"/>
            <a:ext cx="11163865" cy="869474"/>
          </a:xfrm>
          <a:prstGeom prst="rect">
            <a:avLst/>
          </a:prstGeom>
        </p:spPr>
        <p:txBody>
          <a:bodyPr anchor="t" rtlCol="false" tIns="0" lIns="0" bIns="0" rIns="0">
            <a:spAutoFit/>
          </a:bodyPr>
          <a:lstStyle/>
          <a:p>
            <a:pPr algn="l">
              <a:lnSpc>
                <a:spcPts val="6976"/>
              </a:lnSpc>
            </a:pPr>
            <a:r>
              <a:rPr lang="en-US" sz="5581">
                <a:solidFill>
                  <a:srgbClr val="FFFFFF"/>
                </a:solidFill>
                <a:latin typeface="Fraunces"/>
                <a:ea typeface="Fraunces"/>
                <a:cs typeface="Fraunces"/>
                <a:sym typeface="Fraunces"/>
              </a:rPr>
              <a:t>T-SQL Questions</a:t>
            </a:r>
          </a:p>
        </p:txBody>
      </p:sp>
      <p:sp>
        <p:nvSpPr>
          <p:cNvPr name="TextBox 11" id="11"/>
          <p:cNvSpPr txBox="true"/>
          <p:nvPr/>
        </p:nvSpPr>
        <p:spPr>
          <a:xfrm rot="0">
            <a:off x="924719" y="3685138"/>
            <a:ext cx="6059830" cy="6696900"/>
          </a:xfrm>
          <a:prstGeom prst="rect">
            <a:avLst/>
          </a:prstGeom>
        </p:spPr>
        <p:txBody>
          <a:bodyPr anchor="t" rtlCol="false" tIns="0" lIns="0" bIns="0" rIns="0">
            <a:spAutoFit/>
          </a:bodyPr>
          <a:lstStyle/>
          <a:p>
            <a:pPr algn="l" marL="481997" indent="-240999" lvl="1">
              <a:lnSpc>
                <a:spcPts val="3572"/>
              </a:lnSpc>
              <a:buFont typeface="Arial"/>
              <a:buChar char="•"/>
            </a:pPr>
            <a:r>
              <a:rPr lang="en-US" sz="2232">
                <a:solidFill>
                  <a:srgbClr val="EBECEF"/>
                </a:solidFill>
                <a:latin typeface="Arimo"/>
                <a:ea typeface="Arimo"/>
                <a:cs typeface="Arimo"/>
                <a:sym typeface="Arimo"/>
              </a:rPr>
              <a:t>This SQL statement retrieves and formats data from the Assignments, Projects, and Employees tables to provide information about project assignments. It selects the project names in uppercase, concatenates the first and last names of employees to form full names, and includes the role of each employee in the project. The JOIN operations link assignments to their respective projects and employees, ensuring that the result set includes relevant information from all three tables. This helps in generating a detailed report of who is assigned to which project and their respective roles.</a:t>
            </a:r>
          </a:p>
        </p:txBody>
      </p:sp>
      <p:pic>
        <p:nvPicPr>
          <p:cNvPr name="Picture 12" id="12"/>
          <p:cNvPicPr>
            <a:picLocks noChangeAspect="true"/>
          </p:cNvPicPr>
          <p:nvPr/>
        </p:nvPicPr>
        <p:blipFill>
          <a:blip r:embed="rId6"/>
          <a:srcRect l="0" t="0" r="0" b="0"/>
          <a:stretch>
            <a:fillRect/>
          </a:stretch>
        </p:blipFill>
        <p:spPr>
          <a:xfrm flipH="false" flipV="false" rot="5672393">
            <a:off x="11575351" y="5156695"/>
            <a:ext cx="1026467" cy="990541"/>
          </a:xfrm>
          <a:prstGeom prst="rect">
            <a:avLst/>
          </a:prstGeom>
        </p:spPr>
      </p:pic>
    </p:spTree>
  </p:cSld>
  <p:clrMapOvr>
    <a:masterClrMapping/>
  </p:clrMapOvr>
  <p:transition spd="fast">
    <p:fade/>
  </p:transition>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8AFC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80E26"/>
            </a:solidFill>
          </p:spPr>
        </p:sp>
      </p:grpSp>
      <p:sp>
        <p:nvSpPr>
          <p:cNvPr name="Freeform 6" id="6"/>
          <p:cNvSpPr/>
          <p:nvPr/>
        </p:nvSpPr>
        <p:spPr>
          <a:xfrm flipH="false" flipV="false" rot="0">
            <a:off x="0" y="6785"/>
            <a:ext cx="18288000" cy="10293844"/>
          </a:xfrm>
          <a:custGeom>
            <a:avLst/>
            <a:gdLst/>
            <a:ahLst/>
            <a:cxnLst/>
            <a:rect r="r" b="b" t="t" l="l"/>
            <a:pathLst>
              <a:path h="10293844" w="18288000">
                <a:moveTo>
                  <a:pt x="0" y="0"/>
                </a:moveTo>
                <a:lnTo>
                  <a:pt x="18288000" y="0"/>
                </a:lnTo>
                <a:lnTo>
                  <a:pt x="18288000" y="10293845"/>
                </a:lnTo>
                <a:lnTo>
                  <a:pt x="0" y="10293845"/>
                </a:lnTo>
                <a:lnTo>
                  <a:pt x="0" y="0"/>
                </a:lnTo>
                <a:close/>
              </a:path>
            </a:pathLst>
          </a:custGeom>
          <a:blipFill>
            <a:blip r:embed="rId3">
              <a:alphaModFix amt="46000"/>
            </a:blip>
            <a:stretch>
              <a:fillRect l="0" t="0" r="0" b="0"/>
            </a:stretch>
          </a:blipFill>
        </p:spPr>
      </p:sp>
      <p:sp>
        <p:nvSpPr>
          <p:cNvPr name="TextBox 7" id="7"/>
          <p:cNvSpPr txBox="true"/>
          <p:nvPr/>
        </p:nvSpPr>
        <p:spPr>
          <a:xfrm rot="0">
            <a:off x="1028700" y="2794813"/>
            <a:ext cx="6396498" cy="420465"/>
          </a:xfrm>
          <a:prstGeom prst="rect">
            <a:avLst/>
          </a:prstGeom>
        </p:spPr>
        <p:txBody>
          <a:bodyPr anchor="t" rtlCol="false" tIns="0" lIns="0" bIns="0" rIns="0">
            <a:spAutoFit/>
          </a:bodyPr>
          <a:lstStyle/>
          <a:p>
            <a:pPr algn="l">
              <a:lnSpc>
                <a:spcPts val="3488"/>
              </a:lnSpc>
            </a:pPr>
            <a:r>
              <a:rPr lang="en-US" sz="2791">
                <a:solidFill>
                  <a:srgbClr val="FFFFFF"/>
                </a:solidFill>
                <a:latin typeface="Fraunces"/>
                <a:ea typeface="Fraunces"/>
                <a:cs typeface="Fraunces"/>
                <a:sym typeface="Fraunces"/>
              </a:rPr>
              <a:t>Question 4: Customer Order Analysis</a:t>
            </a:r>
          </a:p>
        </p:txBody>
      </p:sp>
      <p:sp>
        <p:nvSpPr>
          <p:cNvPr name="Freeform 8" id="8"/>
          <p:cNvSpPr/>
          <p:nvPr/>
        </p:nvSpPr>
        <p:spPr>
          <a:xfrm flipH="false" flipV="false" rot="0">
            <a:off x="8344544" y="2401121"/>
            <a:ext cx="7649126" cy="2758534"/>
          </a:xfrm>
          <a:custGeom>
            <a:avLst/>
            <a:gdLst/>
            <a:ahLst/>
            <a:cxnLst/>
            <a:rect r="r" b="b" t="t" l="l"/>
            <a:pathLst>
              <a:path h="2758534" w="7649126">
                <a:moveTo>
                  <a:pt x="0" y="0"/>
                </a:moveTo>
                <a:lnTo>
                  <a:pt x="7649126" y="0"/>
                </a:lnTo>
                <a:lnTo>
                  <a:pt x="7649126" y="2758534"/>
                </a:lnTo>
                <a:lnTo>
                  <a:pt x="0" y="2758534"/>
                </a:lnTo>
                <a:lnTo>
                  <a:pt x="0" y="0"/>
                </a:lnTo>
                <a:close/>
              </a:path>
            </a:pathLst>
          </a:custGeom>
          <a:blipFill>
            <a:blip r:embed="rId4"/>
            <a:stretch>
              <a:fillRect l="0" t="-88644" r="0" b="-88644"/>
            </a:stretch>
          </a:blipFill>
        </p:spPr>
      </p:sp>
      <p:sp>
        <p:nvSpPr>
          <p:cNvPr name="Freeform 9" id="9"/>
          <p:cNvSpPr/>
          <p:nvPr/>
        </p:nvSpPr>
        <p:spPr>
          <a:xfrm flipH="false" flipV="false" rot="0">
            <a:off x="8344544" y="6887529"/>
            <a:ext cx="7936438" cy="2370771"/>
          </a:xfrm>
          <a:custGeom>
            <a:avLst/>
            <a:gdLst/>
            <a:ahLst/>
            <a:cxnLst/>
            <a:rect r="r" b="b" t="t" l="l"/>
            <a:pathLst>
              <a:path h="2370771" w="7936438">
                <a:moveTo>
                  <a:pt x="0" y="0"/>
                </a:moveTo>
                <a:lnTo>
                  <a:pt x="7936438" y="0"/>
                </a:lnTo>
                <a:lnTo>
                  <a:pt x="7936438" y="2370771"/>
                </a:lnTo>
                <a:lnTo>
                  <a:pt x="0" y="2370771"/>
                </a:lnTo>
                <a:lnTo>
                  <a:pt x="0" y="0"/>
                </a:lnTo>
                <a:close/>
              </a:path>
            </a:pathLst>
          </a:custGeom>
          <a:blipFill>
            <a:blip r:embed="rId5"/>
            <a:stretch>
              <a:fillRect l="0" t="0" r="0" b="0"/>
            </a:stretch>
          </a:blipFill>
        </p:spPr>
      </p:sp>
      <p:sp>
        <p:nvSpPr>
          <p:cNvPr name="TextBox 10" id="10"/>
          <p:cNvSpPr txBox="true"/>
          <p:nvPr/>
        </p:nvSpPr>
        <p:spPr>
          <a:xfrm rot="0">
            <a:off x="924719" y="1491556"/>
            <a:ext cx="11163865" cy="869474"/>
          </a:xfrm>
          <a:prstGeom prst="rect">
            <a:avLst/>
          </a:prstGeom>
        </p:spPr>
        <p:txBody>
          <a:bodyPr anchor="t" rtlCol="false" tIns="0" lIns="0" bIns="0" rIns="0">
            <a:spAutoFit/>
          </a:bodyPr>
          <a:lstStyle/>
          <a:p>
            <a:pPr algn="l">
              <a:lnSpc>
                <a:spcPts val="6976"/>
              </a:lnSpc>
            </a:pPr>
            <a:r>
              <a:rPr lang="en-US" sz="5581">
                <a:solidFill>
                  <a:srgbClr val="FFFFFF"/>
                </a:solidFill>
                <a:latin typeface="Fraunces"/>
                <a:ea typeface="Fraunces"/>
                <a:cs typeface="Fraunces"/>
                <a:sym typeface="Fraunces"/>
              </a:rPr>
              <a:t>T-SQL Questions</a:t>
            </a:r>
          </a:p>
        </p:txBody>
      </p:sp>
      <p:sp>
        <p:nvSpPr>
          <p:cNvPr name="TextBox 11" id="11"/>
          <p:cNvSpPr txBox="true"/>
          <p:nvPr/>
        </p:nvSpPr>
        <p:spPr>
          <a:xfrm rot="0">
            <a:off x="924719" y="3685138"/>
            <a:ext cx="6059830" cy="6249225"/>
          </a:xfrm>
          <a:prstGeom prst="rect">
            <a:avLst/>
          </a:prstGeom>
        </p:spPr>
        <p:txBody>
          <a:bodyPr anchor="t" rtlCol="false" tIns="0" lIns="0" bIns="0" rIns="0">
            <a:spAutoFit/>
          </a:bodyPr>
          <a:lstStyle/>
          <a:p>
            <a:pPr algn="l" marL="481997" indent="-240999" lvl="1">
              <a:lnSpc>
                <a:spcPts val="3572"/>
              </a:lnSpc>
              <a:buFont typeface="Arial"/>
              <a:buChar char="•"/>
            </a:pPr>
            <a:r>
              <a:rPr lang="en-US" sz="2232">
                <a:solidFill>
                  <a:srgbClr val="EBECEF"/>
                </a:solidFill>
                <a:latin typeface="Arimo"/>
                <a:ea typeface="Arimo"/>
                <a:cs typeface="Arimo"/>
                <a:sym typeface="Arimo"/>
              </a:rPr>
              <a:t>This SQL statement retrieves and aggregates data from the Orders and Customers tables to provide an analysis of customer orders. It selects the customer names in lowercase, counts the number of orders placed by each customer, and calculates the total amount spent by each customer. The JOIN operation links orders to their respective customers, and the GROUP BY clause ensures that the analysis is grouped by customer. This provides a detailed report of customer order behavior, including the number of orders and total spending for each customer.</a:t>
            </a:r>
          </a:p>
        </p:txBody>
      </p:sp>
      <p:pic>
        <p:nvPicPr>
          <p:cNvPr name="Picture 12" id="12"/>
          <p:cNvPicPr>
            <a:picLocks noChangeAspect="true"/>
          </p:cNvPicPr>
          <p:nvPr/>
        </p:nvPicPr>
        <p:blipFill>
          <a:blip r:embed="rId6"/>
          <a:srcRect l="0" t="0" r="0" b="0"/>
          <a:stretch>
            <a:fillRect/>
          </a:stretch>
        </p:blipFill>
        <p:spPr>
          <a:xfrm flipH="false" flipV="false" rot="5672393">
            <a:off x="11575351" y="5528322"/>
            <a:ext cx="1026467" cy="990541"/>
          </a:xfrm>
          <a:prstGeom prst="rect">
            <a:avLst/>
          </a:prstGeom>
        </p:spPr>
      </p:pic>
    </p:spTree>
  </p:cSld>
  <p:clrMapOvr>
    <a:masterClrMapping/>
  </p:clrMapOvr>
  <p:transition spd="fast">
    <p:fade/>
  </p:transition>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8AFC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80E26"/>
            </a:solidFill>
          </p:spPr>
        </p:sp>
      </p:grpSp>
      <p:sp>
        <p:nvSpPr>
          <p:cNvPr name="Freeform 6" id="6"/>
          <p:cNvSpPr/>
          <p:nvPr/>
        </p:nvSpPr>
        <p:spPr>
          <a:xfrm flipH="false" flipV="false" rot="0">
            <a:off x="0" y="6785"/>
            <a:ext cx="18288000" cy="10293844"/>
          </a:xfrm>
          <a:custGeom>
            <a:avLst/>
            <a:gdLst/>
            <a:ahLst/>
            <a:cxnLst/>
            <a:rect r="r" b="b" t="t" l="l"/>
            <a:pathLst>
              <a:path h="10293844" w="18288000">
                <a:moveTo>
                  <a:pt x="0" y="0"/>
                </a:moveTo>
                <a:lnTo>
                  <a:pt x="18288000" y="0"/>
                </a:lnTo>
                <a:lnTo>
                  <a:pt x="18288000" y="10293845"/>
                </a:lnTo>
                <a:lnTo>
                  <a:pt x="0" y="10293845"/>
                </a:lnTo>
                <a:lnTo>
                  <a:pt x="0" y="0"/>
                </a:lnTo>
                <a:close/>
              </a:path>
            </a:pathLst>
          </a:custGeom>
          <a:blipFill>
            <a:blip r:embed="rId3">
              <a:alphaModFix amt="46000"/>
            </a:blip>
            <a:stretch>
              <a:fillRect l="0" t="0" r="0" b="0"/>
            </a:stretch>
          </a:blipFill>
        </p:spPr>
      </p:sp>
      <p:sp>
        <p:nvSpPr>
          <p:cNvPr name="TextBox 7" id="7"/>
          <p:cNvSpPr txBox="true"/>
          <p:nvPr/>
        </p:nvSpPr>
        <p:spPr>
          <a:xfrm rot="0">
            <a:off x="1028700" y="2794813"/>
            <a:ext cx="6396498" cy="420465"/>
          </a:xfrm>
          <a:prstGeom prst="rect">
            <a:avLst/>
          </a:prstGeom>
        </p:spPr>
        <p:txBody>
          <a:bodyPr anchor="t" rtlCol="false" tIns="0" lIns="0" bIns="0" rIns="0">
            <a:spAutoFit/>
          </a:bodyPr>
          <a:lstStyle/>
          <a:p>
            <a:pPr algn="l">
              <a:lnSpc>
                <a:spcPts val="3488"/>
              </a:lnSpc>
            </a:pPr>
            <a:r>
              <a:rPr lang="en-US" sz="2791">
                <a:solidFill>
                  <a:srgbClr val="FFFFFF"/>
                </a:solidFill>
                <a:latin typeface="Fraunces"/>
                <a:ea typeface="Fraunces"/>
                <a:cs typeface="Fraunces"/>
                <a:sym typeface="Fraunces"/>
              </a:rPr>
              <a:t>Question 5: Product Details Extraction</a:t>
            </a:r>
          </a:p>
        </p:txBody>
      </p:sp>
      <p:sp>
        <p:nvSpPr>
          <p:cNvPr name="Freeform 8" id="8"/>
          <p:cNvSpPr/>
          <p:nvPr/>
        </p:nvSpPr>
        <p:spPr>
          <a:xfrm flipH="false" flipV="false" rot="0">
            <a:off x="8292188" y="2361030"/>
            <a:ext cx="7252502" cy="2872259"/>
          </a:xfrm>
          <a:custGeom>
            <a:avLst/>
            <a:gdLst/>
            <a:ahLst/>
            <a:cxnLst/>
            <a:rect r="r" b="b" t="t" l="l"/>
            <a:pathLst>
              <a:path h="2872259" w="7252502">
                <a:moveTo>
                  <a:pt x="0" y="0"/>
                </a:moveTo>
                <a:lnTo>
                  <a:pt x="7252502" y="0"/>
                </a:lnTo>
                <a:lnTo>
                  <a:pt x="7252502" y="2872259"/>
                </a:lnTo>
                <a:lnTo>
                  <a:pt x="0" y="2872259"/>
                </a:lnTo>
                <a:lnTo>
                  <a:pt x="0" y="0"/>
                </a:lnTo>
                <a:close/>
              </a:path>
            </a:pathLst>
          </a:custGeom>
          <a:blipFill>
            <a:blip r:embed="rId4"/>
            <a:stretch>
              <a:fillRect l="0" t="-75568" r="0" b="-76933"/>
            </a:stretch>
          </a:blipFill>
        </p:spPr>
      </p:sp>
      <p:sp>
        <p:nvSpPr>
          <p:cNvPr name="Freeform 9" id="9"/>
          <p:cNvSpPr/>
          <p:nvPr/>
        </p:nvSpPr>
        <p:spPr>
          <a:xfrm flipH="false" flipV="false" rot="0">
            <a:off x="8604373" y="7081213"/>
            <a:ext cx="6968422" cy="2518707"/>
          </a:xfrm>
          <a:custGeom>
            <a:avLst/>
            <a:gdLst/>
            <a:ahLst/>
            <a:cxnLst/>
            <a:rect r="r" b="b" t="t" l="l"/>
            <a:pathLst>
              <a:path h="2518707" w="6968422">
                <a:moveTo>
                  <a:pt x="0" y="0"/>
                </a:moveTo>
                <a:lnTo>
                  <a:pt x="6968423" y="0"/>
                </a:lnTo>
                <a:lnTo>
                  <a:pt x="6968423" y="2518707"/>
                </a:lnTo>
                <a:lnTo>
                  <a:pt x="0" y="2518707"/>
                </a:lnTo>
                <a:lnTo>
                  <a:pt x="0" y="0"/>
                </a:lnTo>
                <a:close/>
              </a:path>
            </a:pathLst>
          </a:custGeom>
          <a:blipFill>
            <a:blip r:embed="rId5"/>
            <a:stretch>
              <a:fillRect l="0" t="0" r="0" b="0"/>
            </a:stretch>
          </a:blipFill>
        </p:spPr>
      </p:sp>
      <p:sp>
        <p:nvSpPr>
          <p:cNvPr name="TextBox 10" id="10"/>
          <p:cNvSpPr txBox="true"/>
          <p:nvPr/>
        </p:nvSpPr>
        <p:spPr>
          <a:xfrm rot="0">
            <a:off x="924719" y="1491556"/>
            <a:ext cx="11163865" cy="869474"/>
          </a:xfrm>
          <a:prstGeom prst="rect">
            <a:avLst/>
          </a:prstGeom>
        </p:spPr>
        <p:txBody>
          <a:bodyPr anchor="t" rtlCol="false" tIns="0" lIns="0" bIns="0" rIns="0">
            <a:spAutoFit/>
          </a:bodyPr>
          <a:lstStyle/>
          <a:p>
            <a:pPr algn="l">
              <a:lnSpc>
                <a:spcPts val="6976"/>
              </a:lnSpc>
            </a:pPr>
            <a:r>
              <a:rPr lang="en-US" sz="5581">
                <a:solidFill>
                  <a:srgbClr val="FFFFFF"/>
                </a:solidFill>
                <a:latin typeface="Fraunces"/>
                <a:ea typeface="Fraunces"/>
                <a:cs typeface="Fraunces"/>
                <a:sym typeface="Fraunces"/>
              </a:rPr>
              <a:t>T-SQL Questions</a:t>
            </a:r>
          </a:p>
        </p:txBody>
      </p:sp>
      <p:sp>
        <p:nvSpPr>
          <p:cNvPr name="TextBox 11" id="11"/>
          <p:cNvSpPr txBox="true"/>
          <p:nvPr/>
        </p:nvSpPr>
        <p:spPr>
          <a:xfrm rot="0">
            <a:off x="924719" y="3312001"/>
            <a:ext cx="6059830" cy="6696900"/>
          </a:xfrm>
          <a:prstGeom prst="rect">
            <a:avLst/>
          </a:prstGeom>
        </p:spPr>
        <p:txBody>
          <a:bodyPr anchor="t" rtlCol="false" tIns="0" lIns="0" bIns="0" rIns="0">
            <a:spAutoFit/>
          </a:bodyPr>
          <a:lstStyle/>
          <a:p>
            <a:pPr algn="l" marL="481997" indent="-240999" lvl="1">
              <a:lnSpc>
                <a:spcPts val="3572"/>
              </a:lnSpc>
              <a:buFont typeface="Arial"/>
              <a:buChar char="•"/>
            </a:pPr>
            <a:r>
              <a:rPr lang="en-US" sz="2232">
                <a:solidFill>
                  <a:srgbClr val="EBECEF"/>
                </a:solidFill>
                <a:latin typeface="Arimo"/>
                <a:ea typeface="Arimo"/>
                <a:cs typeface="Arimo"/>
                <a:sym typeface="Arimo"/>
              </a:rPr>
              <a:t>This SQL statement retrieves and aggregates data from the Products and OrderDetails tables to provide detailed information about products and their order quantities. It selects the first 10 characters of the product names, extracts the first 2 characters to represent the category, and calculates the total quantity ordered for each product. The JOIN operation links products to their respective order details, and the GROUP BY clause ensures that the extraction and aggregation are grouped by product. This helps in generating a detailed report of product details and their total quantities ordered.</a:t>
            </a:r>
          </a:p>
        </p:txBody>
      </p:sp>
      <p:pic>
        <p:nvPicPr>
          <p:cNvPr name="Picture 12" id="12"/>
          <p:cNvPicPr>
            <a:picLocks noChangeAspect="true"/>
          </p:cNvPicPr>
          <p:nvPr/>
        </p:nvPicPr>
        <p:blipFill>
          <a:blip r:embed="rId6"/>
          <a:srcRect l="0" t="0" r="0" b="0"/>
          <a:stretch>
            <a:fillRect/>
          </a:stretch>
        </p:blipFill>
        <p:spPr>
          <a:xfrm flipH="false" flipV="false" rot="5672393">
            <a:off x="11405206" y="5661981"/>
            <a:ext cx="1026467" cy="990541"/>
          </a:xfrm>
          <a:prstGeom prst="rect">
            <a:avLst/>
          </a:prstGeom>
        </p:spPr>
      </p:pic>
    </p:spTree>
  </p:cSld>
  <p:clrMapOvr>
    <a:masterClrMapping/>
  </p:clrMapOvr>
  <p:transition spd="fast">
    <p:fade/>
  </p:transition>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8AFC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80E26"/>
            </a:solidFill>
          </p:spPr>
        </p:sp>
      </p:grpSp>
      <p:sp>
        <p:nvSpPr>
          <p:cNvPr name="Freeform 6" id="6"/>
          <p:cNvSpPr/>
          <p:nvPr/>
        </p:nvSpPr>
        <p:spPr>
          <a:xfrm flipH="false" flipV="false" rot="0">
            <a:off x="0" y="6785"/>
            <a:ext cx="18288000" cy="10293844"/>
          </a:xfrm>
          <a:custGeom>
            <a:avLst/>
            <a:gdLst/>
            <a:ahLst/>
            <a:cxnLst/>
            <a:rect r="r" b="b" t="t" l="l"/>
            <a:pathLst>
              <a:path h="10293844" w="18288000">
                <a:moveTo>
                  <a:pt x="0" y="0"/>
                </a:moveTo>
                <a:lnTo>
                  <a:pt x="18288000" y="0"/>
                </a:lnTo>
                <a:lnTo>
                  <a:pt x="18288000" y="10293845"/>
                </a:lnTo>
                <a:lnTo>
                  <a:pt x="0" y="10293845"/>
                </a:lnTo>
                <a:lnTo>
                  <a:pt x="0" y="0"/>
                </a:lnTo>
                <a:close/>
              </a:path>
            </a:pathLst>
          </a:custGeom>
          <a:blipFill>
            <a:blip r:embed="rId3">
              <a:alphaModFix amt="46000"/>
            </a:blip>
            <a:stretch>
              <a:fillRect l="0" t="0" r="0" b="0"/>
            </a:stretch>
          </a:blipFill>
        </p:spPr>
      </p:sp>
      <p:sp>
        <p:nvSpPr>
          <p:cNvPr name="Freeform 7" id="7"/>
          <p:cNvSpPr/>
          <p:nvPr/>
        </p:nvSpPr>
        <p:spPr>
          <a:xfrm flipH="false" flipV="false" rot="0">
            <a:off x="8345665" y="2449022"/>
            <a:ext cx="8913635" cy="6324433"/>
          </a:xfrm>
          <a:custGeom>
            <a:avLst/>
            <a:gdLst/>
            <a:ahLst/>
            <a:cxnLst/>
            <a:rect r="r" b="b" t="t" l="l"/>
            <a:pathLst>
              <a:path h="6324433" w="8913635">
                <a:moveTo>
                  <a:pt x="0" y="0"/>
                </a:moveTo>
                <a:lnTo>
                  <a:pt x="8913635" y="0"/>
                </a:lnTo>
                <a:lnTo>
                  <a:pt x="8913635" y="6324434"/>
                </a:lnTo>
                <a:lnTo>
                  <a:pt x="0" y="6324434"/>
                </a:lnTo>
                <a:lnTo>
                  <a:pt x="0" y="0"/>
                </a:lnTo>
                <a:close/>
              </a:path>
            </a:pathLst>
          </a:custGeom>
          <a:blipFill>
            <a:blip r:embed="rId4"/>
            <a:stretch>
              <a:fillRect l="-6181" t="0" r="0" b="-7666"/>
            </a:stretch>
          </a:blipFill>
        </p:spPr>
      </p:sp>
      <p:sp>
        <p:nvSpPr>
          <p:cNvPr name="TextBox 8" id="8"/>
          <p:cNvSpPr txBox="true"/>
          <p:nvPr/>
        </p:nvSpPr>
        <p:spPr>
          <a:xfrm rot="0">
            <a:off x="1028700" y="2794813"/>
            <a:ext cx="6396498" cy="858615"/>
          </a:xfrm>
          <a:prstGeom prst="rect">
            <a:avLst/>
          </a:prstGeom>
        </p:spPr>
        <p:txBody>
          <a:bodyPr anchor="t" rtlCol="false" tIns="0" lIns="0" bIns="0" rIns="0">
            <a:spAutoFit/>
          </a:bodyPr>
          <a:lstStyle/>
          <a:p>
            <a:pPr algn="l">
              <a:lnSpc>
                <a:spcPts val="3488"/>
              </a:lnSpc>
            </a:pPr>
            <a:r>
              <a:rPr lang="en-US" sz="2791">
                <a:solidFill>
                  <a:srgbClr val="FFFFFF"/>
                </a:solidFill>
                <a:latin typeface="Fraunces"/>
                <a:ea typeface="Fraunces"/>
                <a:cs typeface="Fraunces"/>
                <a:sym typeface="Fraunces"/>
              </a:rPr>
              <a:t>Question 6: High Salary Employees in Specific Departments</a:t>
            </a:r>
          </a:p>
        </p:txBody>
      </p:sp>
      <p:sp>
        <p:nvSpPr>
          <p:cNvPr name="TextBox 9" id="9"/>
          <p:cNvSpPr txBox="true"/>
          <p:nvPr/>
        </p:nvSpPr>
        <p:spPr>
          <a:xfrm rot="0">
            <a:off x="924719" y="1491556"/>
            <a:ext cx="11163865" cy="869474"/>
          </a:xfrm>
          <a:prstGeom prst="rect">
            <a:avLst/>
          </a:prstGeom>
        </p:spPr>
        <p:txBody>
          <a:bodyPr anchor="t" rtlCol="false" tIns="0" lIns="0" bIns="0" rIns="0">
            <a:spAutoFit/>
          </a:bodyPr>
          <a:lstStyle/>
          <a:p>
            <a:pPr algn="l">
              <a:lnSpc>
                <a:spcPts val="6976"/>
              </a:lnSpc>
            </a:pPr>
            <a:r>
              <a:rPr lang="en-US" sz="5581">
                <a:solidFill>
                  <a:srgbClr val="FFFFFF"/>
                </a:solidFill>
                <a:latin typeface="Fraunces"/>
                <a:ea typeface="Fraunces"/>
                <a:cs typeface="Fraunces"/>
                <a:sym typeface="Fraunces"/>
              </a:rPr>
              <a:t>T-SQL Questions</a:t>
            </a:r>
          </a:p>
        </p:txBody>
      </p:sp>
      <p:sp>
        <p:nvSpPr>
          <p:cNvPr name="TextBox 10" id="10"/>
          <p:cNvSpPr txBox="true"/>
          <p:nvPr/>
        </p:nvSpPr>
        <p:spPr>
          <a:xfrm rot="0">
            <a:off x="924719" y="3675613"/>
            <a:ext cx="5972592" cy="5728927"/>
          </a:xfrm>
          <a:prstGeom prst="rect">
            <a:avLst/>
          </a:prstGeom>
        </p:spPr>
        <p:txBody>
          <a:bodyPr anchor="t" rtlCol="false" tIns="0" lIns="0" bIns="0" rIns="0">
            <a:spAutoFit/>
          </a:bodyPr>
          <a:lstStyle/>
          <a:p>
            <a:pPr algn="l" marL="475058" indent="-237529" lvl="1">
              <a:lnSpc>
                <a:spcPts val="3521"/>
              </a:lnSpc>
              <a:buFont typeface="Arial"/>
              <a:buChar char="•"/>
            </a:pPr>
            <a:r>
              <a:rPr lang="en-US" sz="2200">
                <a:solidFill>
                  <a:srgbClr val="EBECEF"/>
                </a:solidFill>
                <a:latin typeface="Arimo"/>
                <a:ea typeface="Arimo"/>
                <a:cs typeface="Arimo"/>
                <a:sym typeface="Arimo"/>
              </a:rPr>
              <a:t>This stored procedure, GetHighSalaryEmployees, identifies employees who earn higher salaries than the average salary within their respective departments. It retrieves the full name of these employees, their salary, and the department name. A subquery is used to calculate the average salary for each department, and JOIN operations link this information to the main query. The WHERE clause filters the results to include only employees with salaries above the departmental average.</a:t>
            </a:r>
          </a:p>
        </p:txBody>
      </p:sp>
    </p:spTree>
  </p:cSld>
  <p:clrMapOvr>
    <a:masterClrMapping/>
  </p:clrMapOvr>
  <p:transition spd="fast">
    <p:fade/>
  </p:transition>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8AFC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80E26"/>
            </a:solidFill>
          </p:spPr>
        </p:sp>
      </p:grpSp>
      <p:sp>
        <p:nvSpPr>
          <p:cNvPr name="Freeform 6" id="6"/>
          <p:cNvSpPr/>
          <p:nvPr/>
        </p:nvSpPr>
        <p:spPr>
          <a:xfrm flipH="false" flipV="false" rot="0">
            <a:off x="0" y="6785"/>
            <a:ext cx="18288000" cy="10293844"/>
          </a:xfrm>
          <a:custGeom>
            <a:avLst/>
            <a:gdLst/>
            <a:ahLst/>
            <a:cxnLst/>
            <a:rect r="r" b="b" t="t" l="l"/>
            <a:pathLst>
              <a:path h="10293844" w="18288000">
                <a:moveTo>
                  <a:pt x="0" y="0"/>
                </a:moveTo>
                <a:lnTo>
                  <a:pt x="18288000" y="0"/>
                </a:lnTo>
                <a:lnTo>
                  <a:pt x="18288000" y="10293845"/>
                </a:lnTo>
                <a:lnTo>
                  <a:pt x="0" y="10293845"/>
                </a:lnTo>
                <a:lnTo>
                  <a:pt x="0" y="0"/>
                </a:lnTo>
                <a:close/>
              </a:path>
            </a:pathLst>
          </a:custGeom>
          <a:blipFill>
            <a:blip r:embed="rId3">
              <a:alphaModFix amt="46000"/>
            </a:blip>
            <a:stretch>
              <a:fillRect l="0" t="0" r="0" b="0"/>
            </a:stretch>
          </a:blipFill>
        </p:spPr>
      </p:sp>
      <p:sp>
        <p:nvSpPr>
          <p:cNvPr name="Freeform 7" id="7"/>
          <p:cNvSpPr/>
          <p:nvPr/>
        </p:nvSpPr>
        <p:spPr>
          <a:xfrm flipH="false" flipV="false" rot="0">
            <a:off x="1028700" y="3971880"/>
            <a:ext cx="6576754" cy="2396334"/>
          </a:xfrm>
          <a:custGeom>
            <a:avLst/>
            <a:gdLst/>
            <a:ahLst/>
            <a:cxnLst/>
            <a:rect r="r" b="b" t="t" l="l"/>
            <a:pathLst>
              <a:path h="2396334" w="6576754">
                <a:moveTo>
                  <a:pt x="0" y="0"/>
                </a:moveTo>
                <a:lnTo>
                  <a:pt x="6576754" y="0"/>
                </a:lnTo>
                <a:lnTo>
                  <a:pt x="6576754" y="2396335"/>
                </a:lnTo>
                <a:lnTo>
                  <a:pt x="0" y="2396335"/>
                </a:lnTo>
                <a:lnTo>
                  <a:pt x="0" y="0"/>
                </a:lnTo>
                <a:close/>
              </a:path>
            </a:pathLst>
          </a:custGeom>
          <a:blipFill>
            <a:blip r:embed="rId4"/>
            <a:stretch>
              <a:fillRect l="0" t="-90714" r="0" b="-83736"/>
            </a:stretch>
          </a:blipFill>
        </p:spPr>
      </p:sp>
      <p:pic>
        <p:nvPicPr>
          <p:cNvPr name="Picture 8" id="8"/>
          <p:cNvPicPr>
            <a:picLocks noChangeAspect="true"/>
          </p:cNvPicPr>
          <p:nvPr/>
        </p:nvPicPr>
        <p:blipFill>
          <a:blip r:embed="rId5"/>
          <a:srcRect l="0" t="0" r="0" b="0"/>
          <a:stretch>
            <a:fillRect/>
          </a:stretch>
        </p:blipFill>
        <p:spPr>
          <a:xfrm flipH="false" flipV="false" rot="2935297">
            <a:off x="8263739" y="4674777"/>
            <a:ext cx="1026467" cy="990541"/>
          </a:xfrm>
          <a:prstGeom prst="rect">
            <a:avLst/>
          </a:prstGeom>
        </p:spPr>
      </p:pic>
      <p:sp>
        <p:nvSpPr>
          <p:cNvPr name="Freeform 9" id="9"/>
          <p:cNvSpPr/>
          <p:nvPr/>
        </p:nvSpPr>
        <p:spPr>
          <a:xfrm flipH="false" flipV="false" rot="0">
            <a:off x="10388446" y="4100566"/>
            <a:ext cx="4639905" cy="2138963"/>
          </a:xfrm>
          <a:custGeom>
            <a:avLst/>
            <a:gdLst/>
            <a:ahLst/>
            <a:cxnLst/>
            <a:rect r="r" b="b" t="t" l="l"/>
            <a:pathLst>
              <a:path h="2138963" w="4639905">
                <a:moveTo>
                  <a:pt x="0" y="0"/>
                </a:moveTo>
                <a:lnTo>
                  <a:pt x="4639906" y="0"/>
                </a:lnTo>
                <a:lnTo>
                  <a:pt x="4639906" y="2138963"/>
                </a:lnTo>
                <a:lnTo>
                  <a:pt x="0" y="2138963"/>
                </a:lnTo>
                <a:lnTo>
                  <a:pt x="0" y="0"/>
                </a:lnTo>
                <a:close/>
              </a:path>
            </a:pathLst>
          </a:custGeom>
          <a:blipFill>
            <a:blip r:embed="rId6"/>
            <a:stretch>
              <a:fillRect l="0" t="0" r="0" b="0"/>
            </a:stretch>
          </a:blipFill>
        </p:spPr>
      </p:sp>
      <p:sp>
        <p:nvSpPr>
          <p:cNvPr name="TextBox 10" id="10"/>
          <p:cNvSpPr txBox="true"/>
          <p:nvPr/>
        </p:nvSpPr>
        <p:spPr>
          <a:xfrm rot="0">
            <a:off x="1028700" y="2794813"/>
            <a:ext cx="6576754" cy="420465"/>
          </a:xfrm>
          <a:prstGeom prst="rect">
            <a:avLst/>
          </a:prstGeom>
        </p:spPr>
        <p:txBody>
          <a:bodyPr anchor="t" rtlCol="false" tIns="0" lIns="0" bIns="0" rIns="0">
            <a:spAutoFit/>
          </a:bodyPr>
          <a:lstStyle/>
          <a:p>
            <a:pPr algn="l">
              <a:lnSpc>
                <a:spcPts val="3488"/>
              </a:lnSpc>
            </a:pPr>
            <a:r>
              <a:rPr lang="en-US" sz="2791">
                <a:solidFill>
                  <a:srgbClr val="FFFFFF"/>
                </a:solidFill>
                <a:latin typeface="Fraunces"/>
                <a:ea typeface="Fraunces"/>
                <a:cs typeface="Fraunces"/>
                <a:sym typeface="Fraunces"/>
              </a:rPr>
              <a:t>use sub-query to get Avg(count salary ): </a:t>
            </a:r>
          </a:p>
        </p:txBody>
      </p:sp>
      <p:sp>
        <p:nvSpPr>
          <p:cNvPr name="TextBox 11" id="11"/>
          <p:cNvSpPr txBox="true"/>
          <p:nvPr/>
        </p:nvSpPr>
        <p:spPr>
          <a:xfrm rot="0">
            <a:off x="924719" y="1491556"/>
            <a:ext cx="11163865" cy="869474"/>
          </a:xfrm>
          <a:prstGeom prst="rect">
            <a:avLst/>
          </a:prstGeom>
        </p:spPr>
        <p:txBody>
          <a:bodyPr anchor="t" rtlCol="false" tIns="0" lIns="0" bIns="0" rIns="0">
            <a:spAutoFit/>
          </a:bodyPr>
          <a:lstStyle/>
          <a:p>
            <a:pPr algn="l">
              <a:lnSpc>
                <a:spcPts val="6976"/>
              </a:lnSpc>
            </a:pPr>
            <a:r>
              <a:rPr lang="en-US" sz="5581">
                <a:solidFill>
                  <a:srgbClr val="FFFFFF"/>
                </a:solidFill>
                <a:latin typeface="Fraunces"/>
                <a:ea typeface="Fraunces"/>
                <a:cs typeface="Fraunces"/>
                <a:sym typeface="Fraunces"/>
              </a:rPr>
              <a:t>Additional Question</a:t>
            </a:r>
          </a:p>
        </p:txBody>
      </p:sp>
    </p:spTree>
  </p:cSld>
  <p:clrMapOvr>
    <a:masterClrMapping/>
  </p:clrMapOvr>
  <p:transition spd="fast">
    <p:fade/>
  </p:transition>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8AFC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80E26"/>
            </a:solidFill>
          </p:spPr>
        </p:sp>
      </p:grpSp>
      <p:sp>
        <p:nvSpPr>
          <p:cNvPr name="Freeform 6" id="6"/>
          <p:cNvSpPr/>
          <p:nvPr/>
        </p:nvSpPr>
        <p:spPr>
          <a:xfrm flipH="false" flipV="false" rot="0">
            <a:off x="0" y="6785"/>
            <a:ext cx="18288000" cy="10293844"/>
          </a:xfrm>
          <a:custGeom>
            <a:avLst/>
            <a:gdLst/>
            <a:ahLst/>
            <a:cxnLst/>
            <a:rect r="r" b="b" t="t" l="l"/>
            <a:pathLst>
              <a:path h="10293844" w="18288000">
                <a:moveTo>
                  <a:pt x="0" y="0"/>
                </a:moveTo>
                <a:lnTo>
                  <a:pt x="18288000" y="0"/>
                </a:lnTo>
                <a:lnTo>
                  <a:pt x="18288000" y="10293845"/>
                </a:lnTo>
                <a:lnTo>
                  <a:pt x="0" y="10293845"/>
                </a:lnTo>
                <a:lnTo>
                  <a:pt x="0" y="0"/>
                </a:lnTo>
                <a:close/>
              </a:path>
            </a:pathLst>
          </a:custGeom>
          <a:blipFill>
            <a:blip r:embed="rId3">
              <a:alphaModFix amt="46000"/>
            </a:blip>
            <a:stretch>
              <a:fillRect l="0" t="0" r="0" b="0"/>
            </a:stretch>
          </a:blipFill>
        </p:spPr>
      </p:sp>
      <p:sp>
        <p:nvSpPr>
          <p:cNvPr name="TextBox 7" id="7"/>
          <p:cNvSpPr txBox="true"/>
          <p:nvPr/>
        </p:nvSpPr>
        <p:spPr>
          <a:xfrm rot="0">
            <a:off x="1028700" y="2794813"/>
            <a:ext cx="9296889" cy="1296765"/>
          </a:xfrm>
          <a:prstGeom prst="rect">
            <a:avLst/>
          </a:prstGeom>
        </p:spPr>
        <p:txBody>
          <a:bodyPr anchor="t" rtlCol="false" tIns="0" lIns="0" bIns="0" rIns="0">
            <a:spAutoFit/>
          </a:bodyPr>
          <a:lstStyle/>
          <a:p>
            <a:pPr algn="l">
              <a:lnSpc>
                <a:spcPts val="3488"/>
              </a:lnSpc>
            </a:pPr>
            <a:r>
              <a:rPr lang="en-US" sz="2791">
                <a:solidFill>
                  <a:srgbClr val="FFFFFF"/>
                </a:solidFill>
                <a:latin typeface="Fraunces"/>
                <a:ea typeface="Fraunces"/>
                <a:cs typeface="Fraunces"/>
                <a:sym typeface="Fraunces"/>
              </a:rPr>
              <a:t>Function to check the avg(salary), control flow to print when salary greater than the avg salary "Higher than" else "Lower than" :</a:t>
            </a:r>
          </a:p>
        </p:txBody>
      </p:sp>
      <p:sp>
        <p:nvSpPr>
          <p:cNvPr name="TextBox 8" id="8"/>
          <p:cNvSpPr txBox="true"/>
          <p:nvPr/>
        </p:nvSpPr>
        <p:spPr>
          <a:xfrm rot="0">
            <a:off x="924719" y="1491556"/>
            <a:ext cx="11163865" cy="869474"/>
          </a:xfrm>
          <a:prstGeom prst="rect">
            <a:avLst/>
          </a:prstGeom>
        </p:spPr>
        <p:txBody>
          <a:bodyPr anchor="t" rtlCol="false" tIns="0" lIns="0" bIns="0" rIns="0">
            <a:spAutoFit/>
          </a:bodyPr>
          <a:lstStyle/>
          <a:p>
            <a:pPr algn="l">
              <a:lnSpc>
                <a:spcPts val="6976"/>
              </a:lnSpc>
            </a:pPr>
            <a:r>
              <a:rPr lang="en-US" sz="5581">
                <a:solidFill>
                  <a:srgbClr val="FFFFFF"/>
                </a:solidFill>
                <a:latin typeface="Fraunces"/>
                <a:ea typeface="Fraunces"/>
                <a:cs typeface="Fraunces"/>
                <a:sym typeface="Fraunces"/>
              </a:rPr>
              <a:t>Additional Question</a:t>
            </a:r>
          </a:p>
        </p:txBody>
      </p:sp>
      <p:sp>
        <p:nvSpPr>
          <p:cNvPr name="Freeform 9" id="9"/>
          <p:cNvSpPr/>
          <p:nvPr/>
        </p:nvSpPr>
        <p:spPr>
          <a:xfrm flipH="false" flipV="false" rot="0">
            <a:off x="618293" y="4289923"/>
            <a:ext cx="5723687" cy="5723687"/>
          </a:xfrm>
          <a:custGeom>
            <a:avLst/>
            <a:gdLst/>
            <a:ahLst/>
            <a:cxnLst/>
            <a:rect r="r" b="b" t="t" l="l"/>
            <a:pathLst>
              <a:path h="5723687" w="5723687">
                <a:moveTo>
                  <a:pt x="0" y="0"/>
                </a:moveTo>
                <a:lnTo>
                  <a:pt x="5723686" y="0"/>
                </a:lnTo>
                <a:lnTo>
                  <a:pt x="5723686" y="5723687"/>
                </a:lnTo>
                <a:lnTo>
                  <a:pt x="0" y="5723687"/>
                </a:lnTo>
                <a:lnTo>
                  <a:pt x="0" y="0"/>
                </a:lnTo>
                <a:close/>
              </a:path>
            </a:pathLst>
          </a:custGeom>
          <a:blipFill>
            <a:blip r:embed="rId4"/>
            <a:stretch>
              <a:fillRect l="0" t="0" r="0" b="0"/>
            </a:stretch>
          </a:blipFill>
        </p:spPr>
      </p:sp>
      <p:sp>
        <p:nvSpPr>
          <p:cNvPr name="Freeform 10" id="10"/>
          <p:cNvSpPr/>
          <p:nvPr/>
        </p:nvSpPr>
        <p:spPr>
          <a:xfrm flipH="false" flipV="false" rot="0">
            <a:off x="9781977" y="4529728"/>
            <a:ext cx="7477323" cy="2184165"/>
          </a:xfrm>
          <a:custGeom>
            <a:avLst/>
            <a:gdLst/>
            <a:ahLst/>
            <a:cxnLst/>
            <a:rect r="r" b="b" t="t" l="l"/>
            <a:pathLst>
              <a:path h="2184165" w="7477323">
                <a:moveTo>
                  <a:pt x="0" y="0"/>
                </a:moveTo>
                <a:lnTo>
                  <a:pt x="7477323" y="0"/>
                </a:lnTo>
                <a:lnTo>
                  <a:pt x="7477323" y="2184165"/>
                </a:lnTo>
                <a:lnTo>
                  <a:pt x="0" y="2184165"/>
                </a:lnTo>
                <a:lnTo>
                  <a:pt x="0" y="0"/>
                </a:lnTo>
                <a:close/>
              </a:path>
            </a:pathLst>
          </a:custGeom>
          <a:blipFill>
            <a:blip r:embed="rId5"/>
            <a:stretch>
              <a:fillRect l="0" t="0" r="0" b="0"/>
            </a:stretch>
          </a:blipFill>
        </p:spPr>
      </p:sp>
      <p:sp>
        <p:nvSpPr>
          <p:cNvPr name="Freeform 11" id="11"/>
          <p:cNvSpPr/>
          <p:nvPr/>
        </p:nvSpPr>
        <p:spPr>
          <a:xfrm flipH="false" flipV="false" rot="0">
            <a:off x="6689909" y="7951527"/>
            <a:ext cx="5671114" cy="2062083"/>
          </a:xfrm>
          <a:custGeom>
            <a:avLst/>
            <a:gdLst/>
            <a:ahLst/>
            <a:cxnLst/>
            <a:rect r="r" b="b" t="t" l="l"/>
            <a:pathLst>
              <a:path h="2062083" w="5671114">
                <a:moveTo>
                  <a:pt x="0" y="0"/>
                </a:moveTo>
                <a:lnTo>
                  <a:pt x="5671114" y="0"/>
                </a:lnTo>
                <a:lnTo>
                  <a:pt x="5671114" y="2062083"/>
                </a:lnTo>
                <a:lnTo>
                  <a:pt x="0" y="2062083"/>
                </a:lnTo>
                <a:lnTo>
                  <a:pt x="0" y="0"/>
                </a:lnTo>
                <a:close/>
              </a:path>
            </a:pathLst>
          </a:custGeom>
          <a:blipFill>
            <a:blip r:embed="rId6"/>
            <a:stretch>
              <a:fillRect l="0" t="-80459" r="0" b="-94559"/>
            </a:stretch>
          </a:blipFill>
        </p:spPr>
      </p:sp>
      <p:pic>
        <p:nvPicPr>
          <p:cNvPr name="Picture 12" id="12"/>
          <p:cNvPicPr>
            <a:picLocks noChangeAspect="true"/>
          </p:cNvPicPr>
          <p:nvPr/>
        </p:nvPicPr>
        <p:blipFill>
          <a:blip r:embed="rId7"/>
          <a:srcRect l="0" t="0" r="0" b="0"/>
          <a:stretch>
            <a:fillRect/>
          </a:stretch>
        </p:blipFill>
        <p:spPr>
          <a:xfrm flipH="false" flipV="false" rot="-153389">
            <a:off x="8095953" y="6138826"/>
            <a:ext cx="1026467" cy="990541"/>
          </a:xfrm>
          <a:prstGeom prst="rect">
            <a:avLst/>
          </a:prstGeom>
        </p:spPr>
      </p:pic>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8AFCC"/>
            </a:solidFill>
          </p:spPr>
        </p:sp>
      </p:grpSp>
      <p:grpSp>
        <p:nvGrpSpPr>
          <p:cNvPr name="Group 4" id="4"/>
          <p:cNvGrpSpPr/>
          <p:nvPr/>
        </p:nvGrpSpPr>
        <p:grpSpPr>
          <a:xfrm rot="0">
            <a:off x="-157656" y="0"/>
            <a:ext cx="18445656" cy="10287000"/>
            <a:chOff x="0" y="0"/>
            <a:chExt cx="24594208" cy="13716000"/>
          </a:xfrm>
        </p:grpSpPr>
        <p:sp>
          <p:nvSpPr>
            <p:cNvPr name="Freeform 5" id="5"/>
            <p:cNvSpPr/>
            <p:nvPr/>
          </p:nvSpPr>
          <p:spPr>
            <a:xfrm flipH="false" flipV="false" rot="0">
              <a:off x="0" y="0"/>
              <a:ext cx="24594186" cy="13716000"/>
            </a:xfrm>
            <a:custGeom>
              <a:avLst/>
              <a:gdLst/>
              <a:ahLst/>
              <a:cxnLst/>
              <a:rect r="r" b="b" t="t" l="l"/>
              <a:pathLst>
                <a:path h="13716000" w="24594186">
                  <a:moveTo>
                    <a:pt x="0" y="0"/>
                  </a:moveTo>
                  <a:lnTo>
                    <a:pt x="24594186" y="0"/>
                  </a:lnTo>
                  <a:lnTo>
                    <a:pt x="24594186" y="13716000"/>
                  </a:lnTo>
                  <a:lnTo>
                    <a:pt x="0" y="13716000"/>
                  </a:lnTo>
                  <a:close/>
                </a:path>
              </a:pathLst>
            </a:custGeom>
            <a:solidFill>
              <a:srgbClr val="080E26"/>
            </a:solidFill>
          </p:spPr>
        </p:sp>
      </p:gr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61000"/>
            </a:blip>
            <a:stretch>
              <a:fillRect l="0" t="-7664" r="-7593" b="0"/>
            </a:stretch>
          </a:blipFill>
        </p:spPr>
      </p:sp>
      <p:sp>
        <p:nvSpPr>
          <p:cNvPr name="TextBox 7" id="7"/>
          <p:cNvSpPr txBox="true"/>
          <p:nvPr/>
        </p:nvSpPr>
        <p:spPr>
          <a:xfrm rot="0">
            <a:off x="1026528" y="889426"/>
            <a:ext cx="9035682" cy="1107663"/>
          </a:xfrm>
          <a:prstGeom prst="rect">
            <a:avLst/>
          </a:prstGeom>
        </p:spPr>
        <p:txBody>
          <a:bodyPr anchor="t" rtlCol="false" tIns="0" lIns="0" bIns="0" rIns="0">
            <a:spAutoFit/>
          </a:bodyPr>
          <a:lstStyle/>
          <a:p>
            <a:pPr algn="l">
              <a:lnSpc>
                <a:spcPts val="8823"/>
              </a:lnSpc>
            </a:pPr>
            <a:r>
              <a:rPr lang="en-US" sz="7058">
                <a:solidFill>
                  <a:srgbClr val="FFFFFF"/>
                </a:solidFill>
                <a:latin typeface="Fraunces"/>
                <a:ea typeface="Fraunces"/>
                <a:cs typeface="Fraunces"/>
                <a:sym typeface="Fraunces"/>
              </a:rPr>
              <a:t>Presentation Outline</a:t>
            </a:r>
          </a:p>
        </p:txBody>
      </p:sp>
      <p:sp>
        <p:nvSpPr>
          <p:cNvPr name="TextBox 8" id="8"/>
          <p:cNvSpPr txBox="true"/>
          <p:nvPr/>
        </p:nvSpPr>
        <p:spPr>
          <a:xfrm rot="0">
            <a:off x="1026528" y="2372897"/>
            <a:ext cx="8038644" cy="4849331"/>
          </a:xfrm>
          <a:prstGeom prst="rect">
            <a:avLst/>
          </a:prstGeom>
        </p:spPr>
        <p:txBody>
          <a:bodyPr anchor="t" rtlCol="false" tIns="0" lIns="0" bIns="0" rIns="0">
            <a:spAutoFit/>
          </a:bodyPr>
          <a:lstStyle/>
          <a:p>
            <a:pPr algn="l" marL="697354" indent="-348677" lvl="1">
              <a:lnSpc>
                <a:spcPts val="6492"/>
              </a:lnSpc>
              <a:buFont typeface="Arial"/>
              <a:buChar char="•"/>
            </a:pPr>
            <a:r>
              <a:rPr lang="en-US" sz="3229">
                <a:solidFill>
                  <a:srgbClr val="EBECEF"/>
                </a:solidFill>
                <a:latin typeface="Arimo"/>
                <a:ea typeface="Arimo"/>
                <a:cs typeface="Arimo"/>
                <a:sym typeface="Arimo"/>
              </a:rPr>
              <a:t> Database Creation and Usage</a:t>
            </a:r>
          </a:p>
          <a:p>
            <a:pPr algn="l" marL="697354" indent="-348677" lvl="1">
              <a:lnSpc>
                <a:spcPts val="6492"/>
              </a:lnSpc>
              <a:buFont typeface="Arial"/>
              <a:buChar char="•"/>
            </a:pPr>
            <a:r>
              <a:rPr lang="en-US" sz="3229">
                <a:solidFill>
                  <a:srgbClr val="EBECEF"/>
                </a:solidFill>
                <a:latin typeface="Arimo"/>
                <a:ea typeface="Arimo"/>
                <a:cs typeface="Arimo"/>
                <a:sym typeface="Arimo"/>
              </a:rPr>
              <a:t> Table Creation &amp; Data Integrity (DDL)</a:t>
            </a:r>
          </a:p>
          <a:p>
            <a:pPr algn="l" marL="697354" indent="-348677" lvl="1">
              <a:lnSpc>
                <a:spcPts val="6492"/>
              </a:lnSpc>
              <a:buFont typeface="Arial"/>
              <a:buChar char="•"/>
            </a:pPr>
            <a:r>
              <a:rPr lang="en-US" sz="3229">
                <a:solidFill>
                  <a:srgbClr val="EBECEF"/>
                </a:solidFill>
                <a:latin typeface="Arimo"/>
                <a:ea typeface="Arimo"/>
                <a:cs typeface="Arimo"/>
                <a:sym typeface="Arimo"/>
              </a:rPr>
              <a:t> Adding Constraints (DDL)</a:t>
            </a:r>
          </a:p>
          <a:p>
            <a:pPr algn="l" marL="697354" indent="-348677" lvl="1">
              <a:lnSpc>
                <a:spcPts val="6492"/>
              </a:lnSpc>
              <a:buFont typeface="Arial"/>
              <a:buChar char="•"/>
            </a:pPr>
            <a:r>
              <a:rPr lang="en-US" sz="3229">
                <a:solidFill>
                  <a:srgbClr val="EBECEF"/>
                </a:solidFill>
                <a:latin typeface="Arimo"/>
                <a:ea typeface="Arimo"/>
                <a:cs typeface="Arimo"/>
                <a:sym typeface="Arimo"/>
              </a:rPr>
              <a:t> Data Insertion (DML)</a:t>
            </a:r>
          </a:p>
          <a:p>
            <a:pPr algn="l" marL="697354" indent="-348677" lvl="1">
              <a:lnSpc>
                <a:spcPts val="6492"/>
              </a:lnSpc>
              <a:buFont typeface="Arial"/>
              <a:buChar char="•"/>
            </a:pPr>
            <a:r>
              <a:rPr lang="en-US" sz="3229">
                <a:solidFill>
                  <a:srgbClr val="EBECEF"/>
                </a:solidFill>
                <a:latin typeface="Arimo"/>
                <a:ea typeface="Arimo"/>
                <a:cs typeface="Arimo"/>
                <a:sym typeface="Arimo"/>
              </a:rPr>
              <a:t> T-SQL Questions</a:t>
            </a:r>
          </a:p>
          <a:p>
            <a:pPr algn="l" marL="697354" indent="-348677" lvl="1">
              <a:lnSpc>
                <a:spcPts val="6492"/>
              </a:lnSpc>
              <a:buFont typeface="Arial"/>
              <a:buChar char="•"/>
            </a:pPr>
            <a:r>
              <a:rPr lang="en-US" sz="3229">
                <a:solidFill>
                  <a:srgbClr val="EBECEF"/>
                </a:solidFill>
                <a:latin typeface="Arimo"/>
                <a:ea typeface="Arimo"/>
                <a:cs typeface="Arimo"/>
                <a:sym typeface="Arimo"/>
              </a:rPr>
              <a:t> Additional Questions</a:t>
            </a:r>
          </a:p>
        </p:txBody>
      </p:sp>
    </p:spTree>
  </p:cSld>
  <p:clrMapOvr>
    <a:masterClrMapping/>
  </p:clrMapOvr>
  <p:transition spd="fast">
    <p:fade/>
  </p:transition>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8AFC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80E26"/>
            </a:solidFill>
          </p:spPr>
        </p:sp>
      </p:grpSp>
      <p:sp>
        <p:nvSpPr>
          <p:cNvPr name="Freeform 6" id="6"/>
          <p:cNvSpPr/>
          <p:nvPr/>
        </p:nvSpPr>
        <p:spPr>
          <a:xfrm flipH="false" flipV="false" rot="0">
            <a:off x="0" y="6785"/>
            <a:ext cx="18288000" cy="10293844"/>
          </a:xfrm>
          <a:custGeom>
            <a:avLst/>
            <a:gdLst/>
            <a:ahLst/>
            <a:cxnLst/>
            <a:rect r="r" b="b" t="t" l="l"/>
            <a:pathLst>
              <a:path h="10293844" w="18288000">
                <a:moveTo>
                  <a:pt x="0" y="0"/>
                </a:moveTo>
                <a:lnTo>
                  <a:pt x="18288000" y="0"/>
                </a:lnTo>
                <a:lnTo>
                  <a:pt x="18288000" y="10293845"/>
                </a:lnTo>
                <a:lnTo>
                  <a:pt x="0" y="10293845"/>
                </a:lnTo>
                <a:lnTo>
                  <a:pt x="0" y="0"/>
                </a:lnTo>
                <a:close/>
              </a:path>
            </a:pathLst>
          </a:custGeom>
          <a:blipFill>
            <a:blip r:embed="rId3">
              <a:alphaModFix amt="46000"/>
            </a:blip>
            <a:stretch>
              <a:fillRect l="0" t="0" r="0" b="0"/>
            </a:stretch>
          </a:blipFill>
        </p:spPr>
      </p:sp>
      <p:sp>
        <p:nvSpPr>
          <p:cNvPr name="TextBox 7" id="7"/>
          <p:cNvSpPr txBox="true"/>
          <p:nvPr/>
        </p:nvSpPr>
        <p:spPr>
          <a:xfrm rot="0">
            <a:off x="1028700" y="2794813"/>
            <a:ext cx="7910666" cy="858615"/>
          </a:xfrm>
          <a:prstGeom prst="rect">
            <a:avLst/>
          </a:prstGeom>
        </p:spPr>
        <p:txBody>
          <a:bodyPr anchor="t" rtlCol="false" tIns="0" lIns="0" bIns="0" rIns="0">
            <a:spAutoFit/>
          </a:bodyPr>
          <a:lstStyle/>
          <a:p>
            <a:pPr algn="l">
              <a:lnSpc>
                <a:spcPts val="3488"/>
              </a:lnSpc>
            </a:pPr>
            <a:r>
              <a:rPr lang="en-US" sz="2791">
                <a:solidFill>
                  <a:srgbClr val="FFFFFF"/>
                </a:solidFill>
                <a:latin typeface="Fraunces"/>
                <a:ea typeface="Fraunces"/>
                <a:cs typeface="Fraunces"/>
                <a:sym typeface="Fraunces"/>
              </a:rPr>
              <a:t>Delete from project table when department name called "IT" :</a:t>
            </a:r>
          </a:p>
        </p:txBody>
      </p:sp>
      <p:sp>
        <p:nvSpPr>
          <p:cNvPr name="TextBox 8" id="8"/>
          <p:cNvSpPr txBox="true"/>
          <p:nvPr/>
        </p:nvSpPr>
        <p:spPr>
          <a:xfrm rot="0">
            <a:off x="924719" y="1491556"/>
            <a:ext cx="11163865" cy="869474"/>
          </a:xfrm>
          <a:prstGeom prst="rect">
            <a:avLst/>
          </a:prstGeom>
        </p:spPr>
        <p:txBody>
          <a:bodyPr anchor="t" rtlCol="false" tIns="0" lIns="0" bIns="0" rIns="0">
            <a:spAutoFit/>
          </a:bodyPr>
          <a:lstStyle/>
          <a:p>
            <a:pPr algn="l">
              <a:lnSpc>
                <a:spcPts val="6976"/>
              </a:lnSpc>
            </a:pPr>
            <a:r>
              <a:rPr lang="en-US" sz="5581">
                <a:solidFill>
                  <a:srgbClr val="FFFFFF"/>
                </a:solidFill>
                <a:latin typeface="Fraunces"/>
                <a:ea typeface="Fraunces"/>
                <a:cs typeface="Fraunces"/>
                <a:sym typeface="Fraunces"/>
              </a:rPr>
              <a:t>Additional Question</a:t>
            </a:r>
          </a:p>
        </p:txBody>
      </p:sp>
      <p:sp>
        <p:nvSpPr>
          <p:cNvPr name="Freeform 9" id="9"/>
          <p:cNvSpPr/>
          <p:nvPr/>
        </p:nvSpPr>
        <p:spPr>
          <a:xfrm flipH="false" flipV="false" rot="0">
            <a:off x="3624523" y="4420012"/>
            <a:ext cx="10629687" cy="3264984"/>
          </a:xfrm>
          <a:custGeom>
            <a:avLst/>
            <a:gdLst/>
            <a:ahLst/>
            <a:cxnLst/>
            <a:rect r="r" b="b" t="t" l="l"/>
            <a:pathLst>
              <a:path h="3264984" w="10629687">
                <a:moveTo>
                  <a:pt x="0" y="0"/>
                </a:moveTo>
                <a:lnTo>
                  <a:pt x="10629687" y="0"/>
                </a:lnTo>
                <a:lnTo>
                  <a:pt x="10629687" y="3264984"/>
                </a:lnTo>
                <a:lnTo>
                  <a:pt x="0" y="3264984"/>
                </a:lnTo>
                <a:lnTo>
                  <a:pt x="0" y="0"/>
                </a:lnTo>
                <a:close/>
              </a:path>
            </a:pathLst>
          </a:custGeom>
          <a:blipFill>
            <a:blip r:embed="rId4"/>
            <a:stretch>
              <a:fillRect l="0" t="-109679" r="0" b="-115887"/>
            </a:stretch>
          </a:blipFill>
        </p:spPr>
      </p:sp>
    </p:spTree>
  </p:cSld>
  <p:clrMapOvr>
    <a:masterClrMapping/>
  </p:clrMapOvr>
  <p:transition spd="fast">
    <p:fade/>
  </p:transition>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8AFC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80E26"/>
            </a:solidFill>
          </p:spPr>
        </p:sp>
      </p:grpSp>
      <p:sp>
        <p:nvSpPr>
          <p:cNvPr name="Freeform 6" id="6"/>
          <p:cNvSpPr/>
          <p:nvPr/>
        </p:nvSpPr>
        <p:spPr>
          <a:xfrm flipH="false" flipV="false" rot="0">
            <a:off x="0" y="6785"/>
            <a:ext cx="18288000" cy="10293844"/>
          </a:xfrm>
          <a:custGeom>
            <a:avLst/>
            <a:gdLst/>
            <a:ahLst/>
            <a:cxnLst/>
            <a:rect r="r" b="b" t="t" l="l"/>
            <a:pathLst>
              <a:path h="10293844" w="18288000">
                <a:moveTo>
                  <a:pt x="0" y="0"/>
                </a:moveTo>
                <a:lnTo>
                  <a:pt x="18288000" y="0"/>
                </a:lnTo>
                <a:lnTo>
                  <a:pt x="18288000" y="10293845"/>
                </a:lnTo>
                <a:lnTo>
                  <a:pt x="0" y="10293845"/>
                </a:lnTo>
                <a:lnTo>
                  <a:pt x="0" y="0"/>
                </a:lnTo>
                <a:close/>
              </a:path>
            </a:pathLst>
          </a:custGeom>
          <a:blipFill>
            <a:blip r:embed="rId3">
              <a:alphaModFix amt="46000"/>
            </a:blip>
            <a:stretch>
              <a:fillRect l="0" t="0" r="0" b="0"/>
            </a:stretch>
          </a:blipFill>
        </p:spPr>
      </p:sp>
      <p:sp>
        <p:nvSpPr>
          <p:cNvPr name="Freeform 7" id="7"/>
          <p:cNvSpPr/>
          <p:nvPr/>
        </p:nvSpPr>
        <p:spPr>
          <a:xfrm flipH="false" flipV="false" rot="0">
            <a:off x="1028700" y="4320249"/>
            <a:ext cx="6929109" cy="1807724"/>
          </a:xfrm>
          <a:custGeom>
            <a:avLst/>
            <a:gdLst/>
            <a:ahLst/>
            <a:cxnLst/>
            <a:rect r="r" b="b" t="t" l="l"/>
            <a:pathLst>
              <a:path h="1807724" w="6929109">
                <a:moveTo>
                  <a:pt x="0" y="0"/>
                </a:moveTo>
                <a:lnTo>
                  <a:pt x="6929109" y="0"/>
                </a:lnTo>
                <a:lnTo>
                  <a:pt x="6929109" y="1807724"/>
                </a:lnTo>
                <a:lnTo>
                  <a:pt x="0" y="1807724"/>
                </a:lnTo>
                <a:lnTo>
                  <a:pt x="0" y="0"/>
                </a:lnTo>
                <a:close/>
              </a:path>
            </a:pathLst>
          </a:custGeom>
          <a:blipFill>
            <a:blip r:embed="rId4"/>
            <a:stretch>
              <a:fillRect l="-2973" t="-150076" r="-2973" b="-156023"/>
            </a:stretch>
          </a:blipFill>
        </p:spPr>
      </p:sp>
      <p:pic>
        <p:nvPicPr>
          <p:cNvPr name="Picture 8" id="8"/>
          <p:cNvPicPr>
            <a:picLocks noChangeAspect="true"/>
          </p:cNvPicPr>
          <p:nvPr/>
        </p:nvPicPr>
        <p:blipFill>
          <a:blip r:embed="rId5"/>
          <a:srcRect l="0" t="0" r="0" b="0"/>
          <a:stretch>
            <a:fillRect/>
          </a:stretch>
        </p:blipFill>
        <p:spPr>
          <a:xfrm flipH="false" flipV="false" rot="2935297">
            <a:off x="8630767" y="4728841"/>
            <a:ext cx="1026467" cy="990541"/>
          </a:xfrm>
          <a:prstGeom prst="rect">
            <a:avLst/>
          </a:prstGeom>
        </p:spPr>
      </p:pic>
      <p:sp>
        <p:nvSpPr>
          <p:cNvPr name="Freeform 9" id="9"/>
          <p:cNvSpPr/>
          <p:nvPr/>
        </p:nvSpPr>
        <p:spPr>
          <a:xfrm flipH="false" flipV="false" rot="0">
            <a:off x="10330831" y="4354810"/>
            <a:ext cx="7124345" cy="1738602"/>
          </a:xfrm>
          <a:custGeom>
            <a:avLst/>
            <a:gdLst/>
            <a:ahLst/>
            <a:cxnLst/>
            <a:rect r="r" b="b" t="t" l="l"/>
            <a:pathLst>
              <a:path h="1738602" w="7124345">
                <a:moveTo>
                  <a:pt x="0" y="0"/>
                </a:moveTo>
                <a:lnTo>
                  <a:pt x="7124346" y="0"/>
                </a:lnTo>
                <a:lnTo>
                  <a:pt x="7124346" y="1738602"/>
                </a:lnTo>
                <a:lnTo>
                  <a:pt x="0" y="1738602"/>
                </a:lnTo>
                <a:lnTo>
                  <a:pt x="0" y="0"/>
                </a:lnTo>
                <a:close/>
              </a:path>
            </a:pathLst>
          </a:custGeom>
          <a:blipFill>
            <a:blip r:embed="rId6"/>
            <a:stretch>
              <a:fillRect l="0" t="0" r="0" b="0"/>
            </a:stretch>
          </a:blipFill>
        </p:spPr>
      </p:sp>
      <p:sp>
        <p:nvSpPr>
          <p:cNvPr name="TextBox 10" id="10"/>
          <p:cNvSpPr txBox="true"/>
          <p:nvPr/>
        </p:nvSpPr>
        <p:spPr>
          <a:xfrm rot="0">
            <a:off x="1028700" y="2794813"/>
            <a:ext cx="7404719" cy="858615"/>
          </a:xfrm>
          <a:prstGeom prst="rect">
            <a:avLst/>
          </a:prstGeom>
        </p:spPr>
        <p:txBody>
          <a:bodyPr anchor="t" rtlCol="false" tIns="0" lIns="0" bIns="0" rIns="0">
            <a:spAutoFit/>
          </a:bodyPr>
          <a:lstStyle/>
          <a:p>
            <a:pPr algn="l">
              <a:lnSpc>
                <a:spcPts val="3488"/>
              </a:lnSpc>
            </a:pPr>
            <a:r>
              <a:rPr lang="en-US" sz="2791">
                <a:solidFill>
                  <a:srgbClr val="FFFFFF"/>
                </a:solidFill>
                <a:latin typeface="Fraunces"/>
                <a:ea typeface="Fraunces"/>
                <a:cs typeface="Fraunces"/>
                <a:sym typeface="Fraunces"/>
              </a:rPr>
              <a:t>Get all Employee name have been working in IT department  :</a:t>
            </a:r>
          </a:p>
        </p:txBody>
      </p:sp>
      <p:sp>
        <p:nvSpPr>
          <p:cNvPr name="TextBox 11" id="11"/>
          <p:cNvSpPr txBox="true"/>
          <p:nvPr/>
        </p:nvSpPr>
        <p:spPr>
          <a:xfrm rot="0">
            <a:off x="924719" y="1491556"/>
            <a:ext cx="11163865" cy="869474"/>
          </a:xfrm>
          <a:prstGeom prst="rect">
            <a:avLst/>
          </a:prstGeom>
        </p:spPr>
        <p:txBody>
          <a:bodyPr anchor="t" rtlCol="false" tIns="0" lIns="0" bIns="0" rIns="0">
            <a:spAutoFit/>
          </a:bodyPr>
          <a:lstStyle/>
          <a:p>
            <a:pPr algn="l">
              <a:lnSpc>
                <a:spcPts val="6976"/>
              </a:lnSpc>
            </a:pPr>
            <a:r>
              <a:rPr lang="en-US" sz="5581">
                <a:solidFill>
                  <a:srgbClr val="FFFFFF"/>
                </a:solidFill>
                <a:latin typeface="Fraunces"/>
                <a:ea typeface="Fraunces"/>
                <a:cs typeface="Fraunces"/>
                <a:sym typeface="Fraunces"/>
              </a:rPr>
              <a:t>Additional Question</a:t>
            </a:r>
          </a:p>
        </p:txBody>
      </p:sp>
    </p:spTree>
  </p:cSld>
  <p:clrMapOvr>
    <a:masterClrMapping/>
  </p:clrMapOvr>
  <p:transition spd="fast">
    <p:fade/>
  </p:transition>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8AFCC"/>
            </a:solidFill>
          </p:spPr>
        </p:sp>
      </p:grpSp>
      <p:grpSp>
        <p:nvGrpSpPr>
          <p:cNvPr name="Group 4" id="4"/>
          <p:cNvGrpSpPr/>
          <p:nvPr/>
        </p:nvGrpSpPr>
        <p:grpSpPr>
          <a:xfrm rot="0">
            <a:off x="-137949" y="0"/>
            <a:ext cx="18445656" cy="10287000"/>
            <a:chOff x="0" y="0"/>
            <a:chExt cx="24594208" cy="13716000"/>
          </a:xfrm>
        </p:grpSpPr>
        <p:sp>
          <p:nvSpPr>
            <p:cNvPr name="Freeform 5" id="5"/>
            <p:cNvSpPr/>
            <p:nvPr/>
          </p:nvSpPr>
          <p:spPr>
            <a:xfrm flipH="false" flipV="false" rot="0">
              <a:off x="0" y="0"/>
              <a:ext cx="24594186" cy="13716000"/>
            </a:xfrm>
            <a:custGeom>
              <a:avLst/>
              <a:gdLst/>
              <a:ahLst/>
              <a:cxnLst/>
              <a:rect r="r" b="b" t="t" l="l"/>
              <a:pathLst>
                <a:path h="13716000" w="24594186">
                  <a:moveTo>
                    <a:pt x="0" y="0"/>
                  </a:moveTo>
                  <a:lnTo>
                    <a:pt x="24594186" y="0"/>
                  </a:lnTo>
                  <a:lnTo>
                    <a:pt x="24594186" y="13716000"/>
                  </a:lnTo>
                  <a:lnTo>
                    <a:pt x="0" y="13716000"/>
                  </a:lnTo>
                  <a:close/>
                </a:path>
              </a:pathLst>
            </a:custGeom>
            <a:solidFill>
              <a:srgbClr val="080E26"/>
            </a:solidFill>
          </p:spPr>
        </p:sp>
      </p:gr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sp>
        <p:nvSpPr>
          <p:cNvPr name="TextBox 7" id="7"/>
          <p:cNvSpPr txBox="true"/>
          <p:nvPr/>
        </p:nvSpPr>
        <p:spPr>
          <a:xfrm rot="0">
            <a:off x="1026528" y="889426"/>
            <a:ext cx="9035682" cy="1134967"/>
          </a:xfrm>
          <a:prstGeom prst="rect">
            <a:avLst/>
          </a:prstGeom>
        </p:spPr>
        <p:txBody>
          <a:bodyPr anchor="t" rtlCol="false" tIns="0" lIns="0" bIns="0" rIns="0">
            <a:spAutoFit/>
          </a:bodyPr>
          <a:lstStyle/>
          <a:p>
            <a:pPr algn="l">
              <a:lnSpc>
                <a:spcPts val="9073"/>
              </a:lnSpc>
            </a:pPr>
            <a:r>
              <a:rPr lang="en-US" sz="7258">
                <a:solidFill>
                  <a:srgbClr val="FFFFFF"/>
                </a:solidFill>
                <a:latin typeface="Fraunces"/>
                <a:ea typeface="Fraunces"/>
                <a:cs typeface="Fraunces"/>
                <a:sym typeface="Fraunces"/>
              </a:rPr>
              <a:t>Introduction to SQL</a:t>
            </a:r>
          </a:p>
        </p:txBody>
      </p:sp>
      <p:sp>
        <p:nvSpPr>
          <p:cNvPr name="Freeform 8" id="8" descr="preencoded.png"/>
          <p:cNvSpPr/>
          <p:nvPr/>
        </p:nvSpPr>
        <p:spPr>
          <a:xfrm flipH="false" flipV="false" rot="0">
            <a:off x="935088" y="2434827"/>
            <a:ext cx="2919412" cy="1804244"/>
          </a:xfrm>
          <a:custGeom>
            <a:avLst/>
            <a:gdLst/>
            <a:ahLst/>
            <a:cxnLst/>
            <a:rect r="r" b="b" t="t" l="l"/>
            <a:pathLst>
              <a:path h="1804244" w="2919412">
                <a:moveTo>
                  <a:pt x="0" y="0"/>
                </a:moveTo>
                <a:lnTo>
                  <a:pt x="2919412" y="0"/>
                </a:lnTo>
                <a:lnTo>
                  <a:pt x="2919412" y="1804244"/>
                </a:lnTo>
                <a:lnTo>
                  <a:pt x="0" y="1804244"/>
                </a:lnTo>
                <a:lnTo>
                  <a:pt x="0" y="0"/>
                </a:lnTo>
                <a:close/>
              </a:path>
            </a:pathLst>
          </a:custGeom>
          <a:blipFill>
            <a:blip r:embed="rId4"/>
            <a:stretch>
              <a:fillRect l="-193" t="0" r="-193" b="0"/>
            </a:stretch>
          </a:blipFill>
        </p:spPr>
      </p:sp>
      <p:sp>
        <p:nvSpPr>
          <p:cNvPr name="TextBox 9" id="9"/>
          <p:cNvSpPr txBox="true"/>
          <p:nvPr/>
        </p:nvSpPr>
        <p:spPr>
          <a:xfrm rot="0">
            <a:off x="1026528" y="4609236"/>
            <a:ext cx="2736532" cy="335548"/>
          </a:xfrm>
          <a:prstGeom prst="rect">
            <a:avLst/>
          </a:prstGeom>
        </p:spPr>
        <p:txBody>
          <a:bodyPr anchor="t" rtlCol="false" tIns="0" lIns="0" bIns="0" rIns="0">
            <a:spAutoFit/>
          </a:bodyPr>
          <a:lstStyle/>
          <a:p>
            <a:pPr algn="l">
              <a:lnSpc>
                <a:spcPts val="3287"/>
              </a:lnSpc>
            </a:pPr>
            <a:r>
              <a:rPr lang="en-US" sz="2629">
                <a:solidFill>
                  <a:srgbClr val="EBECEF"/>
                </a:solidFill>
                <a:latin typeface="Fraunces"/>
                <a:ea typeface="Fraunces"/>
                <a:cs typeface="Fraunces"/>
                <a:sym typeface="Fraunces"/>
              </a:rPr>
              <a:t>What is SQL?</a:t>
            </a:r>
          </a:p>
        </p:txBody>
      </p:sp>
      <p:sp>
        <p:nvSpPr>
          <p:cNvPr name="TextBox 10" id="10"/>
          <p:cNvSpPr txBox="true"/>
          <p:nvPr/>
        </p:nvSpPr>
        <p:spPr>
          <a:xfrm rot="0">
            <a:off x="1026528" y="5306734"/>
            <a:ext cx="2736532" cy="3413760"/>
          </a:xfrm>
          <a:prstGeom prst="rect">
            <a:avLst/>
          </a:prstGeom>
        </p:spPr>
        <p:txBody>
          <a:bodyPr anchor="t" rtlCol="false" tIns="0" lIns="0" bIns="0" rIns="0">
            <a:spAutoFit/>
          </a:bodyPr>
          <a:lstStyle/>
          <a:p>
            <a:pPr algn="l">
              <a:lnSpc>
                <a:spcPts val="3366"/>
              </a:lnSpc>
            </a:pPr>
            <a:r>
              <a:rPr lang="en-US" sz="2103">
                <a:solidFill>
                  <a:srgbClr val="EBECEF"/>
                </a:solidFill>
                <a:latin typeface="Arimo"/>
                <a:ea typeface="Arimo"/>
                <a:cs typeface="Arimo"/>
                <a:sym typeface="Arimo"/>
              </a:rPr>
              <a:t>SQL, or Structured Query Language, is a powerful programming language used to manage and manipulate relational databases.</a:t>
            </a:r>
          </a:p>
        </p:txBody>
      </p:sp>
      <p:sp>
        <p:nvSpPr>
          <p:cNvPr name="Freeform 11" id="11" descr="preencoded.png"/>
          <p:cNvSpPr/>
          <p:nvPr/>
        </p:nvSpPr>
        <p:spPr>
          <a:xfrm flipH="false" flipV="false" rot="0">
            <a:off x="4255294" y="2434827"/>
            <a:ext cx="2919412" cy="1804244"/>
          </a:xfrm>
          <a:custGeom>
            <a:avLst/>
            <a:gdLst/>
            <a:ahLst/>
            <a:cxnLst/>
            <a:rect r="r" b="b" t="t" l="l"/>
            <a:pathLst>
              <a:path h="1804244" w="2919412">
                <a:moveTo>
                  <a:pt x="0" y="0"/>
                </a:moveTo>
                <a:lnTo>
                  <a:pt x="2919412" y="0"/>
                </a:lnTo>
                <a:lnTo>
                  <a:pt x="2919412" y="1804244"/>
                </a:lnTo>
                <a:lnTo>
                  <a:pt x="0" y="1804244"/>
                </a:lnTo>
                <a:lnTo>
                  <a:pt x="0" y="0"/>
                </a:lnTo>
                <a:close/>
              </a:path>
            </a:pathLst>
          </a:custGeom>
          <a:blipFill>
            <a:blip r:embed="rId5"/>
            <a:stretch>
              <a:fillRect l="-193" t="0" r="-193" b="0"/>
            </a:stretch>
          </a:blipFill>
        </p:spPr>
      </p:sp>
      <p:sp>
        <p:nvSpPr>
          <p:cNvPr name="TextBox 12" id="12"/>
          <p:cNvSpPr txBox="true"/>
          <p:nvPr/>
        </p:nvSpPr>
        <p:spPr>
          <a:xfrm rot="0">
            <a:off x="4346734" y="4609236"/>
            <a:ext cx="2736532" cy="1170474"/>
          </a:xfrm>
          <a:prstGeom prst="rect">
            <a:avLst/>
          </a:prstGeom>
        </p:spPr>
        <p:txBody>
          <a:bodyPr anchor="t" rtlCol="false" tIns="0" lIns="0" bIns="0" rIns="0">
            <a:spAutoFit/>
          </a:bodyPr>
          <a:lstStyle/>
          <a:p>
            <a:pPr algn="l">
              <a:lnSpc>
                <a:spcPts val="3287"/>
              </a:lnSpc>
            </a:pPr>
            <a:r>
              <a:rPr lang="en-US" sz="2629">
                <a:solidFill>
                  <a:srgbClr val="EBECEF"/>
                </a:solidFill>
                <a:latin typeface="Fraunces"/>
                <a:ea typeface="Fraunces"/>
                <a:cs typeface="Fraunces"/>
                <a:sym typeface="Fraunces"/>
              </a:rPr>
              <a:t>Essential for Data-Driven Businesses</a:t>
            </a:r>
          </a:p>
        </p:txBody>
      </p:sp>
      <p:sp>
        <p:nvSpPr>
          <p:cNvPr name="TextBox 13" id="13"/>
          <p:cNvSpPr txBox="true"/>
          <p:nvPr/>
        </p:nvSpPr>
        <p:spPr>
          <a:xfrm rot="0">
            <a:off x="4346734" y="6141660"/>
            <a:ext cx="2736532" cy="3413760"/>
          </a:xfrm>
          <a:prstGeom prst="rect">
            <a:avLst/>
          </a:prstGeom>
        </p:spPr>
        <p:txBody>
          <a:bodyPr anchor="t" rtlCol="false" tIns="0" lIns="0" bIns="0" rIns="0">
            <a:spAutoFit/>
          </a:bodyPr>
          <a:lstStyle/>
          <a:p>
            <a:pPr algn="l">
              <a:lnSpc>
                <a:spcPts val="3366"/>
              </a:lnSpc>
            </a:pPr>
            <a:r>
              <a:rPr lang="en-US" sz="2103">
                <a:solidFill>
                  <a:srgbClr val="EBECEF"/>
                </a:solidFill>
                <a:latin typeface="Arimo"/>
                <a:ea typeface="Arimo"/>
                <a:cs typeface="Arimo"/>
                <a:sym typeface="Arimo"/>
              </a:rPr>
              <a:t>SQL allows users to create, read, update, and delete data with ease, making it an essential tool for data-driven businesses and organizations.</a:t>
            </a:r>
          </a:p>
        </p:txBody>
      </p:sp>
      <p:sp>
        <p:nvSpPr>
          <p:cNvPr name="Freeform 14" id="14" descr="preencoded.png"/>
          <p:cNvSpPr/>
          <p:nvPr/>
        </p:nvSpPr>
        <p:spPr>
          <a:xfrm flipH="false" flipV="false" rot="0">
            <a:off x="7575500" y="2434827"/>
            <a:ext cx="2919412" cy="1804244"/>
          </a:xfrm>
          <a:custGeom>
            <a:avLst/>
            <a:gdLst/>
            <a:ahLst/>
            <a:cxnLst/>
            <a:rect r="r" b="b" t="t" l="l"/>
            <a:pathLst>
              <a:path h="1804244" w="2919412">
                <a:moveTo>
                  <a:pt x="0" y="0"/>
                </a:moveTo>
                <a:lnTo>
                  <a:pt x="2919412" y="0"/>
                </a:lnTo>
                <a:lnTo>
                  <a:pt x="2919412" y="1804244"/>
                </a:lnTo>
                <a:lnTo>
                  <a:pt x="0" y="1804244"/>
                </a:lnTo>
                <a:lnTo>
                  <a:pt x="0" y="0"/>
                </a:lnTo>
                <a:close/>
              </a:path>
            </a:pathLst>
          </a:custGeom>
          <a:blipFill>
            <a:blip r:embed="rId6"/>
            <a:stretch>
              <a:fillRect l="-193" t="0" r="-193" b="0"/>
            </a:stretch>
          </a:blipFill>
        </p:spPr>
      </p:sp>
      <p:sp>
        <p:nvSpPr>
          <p:cNvPr name="TextBox 15" id="15"/>
          <p:cNvSpPr txBox="true"/>
          <p:nvPr/>
        </p:nvSpPr>
        <p:spPr>
          <a:xfrm rot="0">
            <a:off x="7666940" y="4609236"/>
            <a:ext cx="2736532" cy="753011"/>
          </a:xfrm>
          <a:prstGeom prst="rect">
            <a:avLst/>
          </a:prstGeom>
        </p:spPr>
        <p:txBody>
          <a:bodyPr anchor="t" rtlCol="false" tIns="0" lIns="0" bIns="0" rIns="0">
            <a:spAutoFit/>
          </a:bodyPr>
          <a:lstStyle/>
          <a:p>
            <a:pPr algn="l">
              <a:lnSpc>
                <a:spcPts val="3287"/>
              </a:lnSpc>
            </a:pPr>
            <a:r>
              <a:rPr lang="en-US" sz="2629">
                <a:solidFill>
                  <a:srgbClr val="EBECEF"/>
                </a:solidFill>
                <a:latin typeface="Fraunces"/>
                <a:ea typeface="Fraunces"/>
                <a:cs typeface="Fraunces"/>
                <a:sym typeface="Fraunces"/>
              </a:rPr>
              <a:t>Powerful Data Management</a:t>
            </a:r>
          </a:p>
        </p:txBody>
      </p:sp>
      <p:sp>
        <p:nvSpPr>
          <p:cNvPr name="TextBox 16" id="16"/>
          <p:cNvSpPr txBox="true"/>
          <p:nvPr/>
        </p:nvSpPr>
        <p:spPr>
          <a:xfrm rot="0">
            <a:off x="7666940" y="5724198"/>
            <a:ext cx="2736532" cy="2986326"/>
          </a:xfrm>
          <a:prstGeom prst="rect">
            <a:avLst/>
          </a:prstGeom>
        </p:spPr>
        <p:txBody>
          <a:bodyPr anchor="t" rtlCol="false" tIns="0" lIns="0" bIns="0" rIns="0">
            <a:spAutoFit/>
          </a:bodyPr>
          <a:lstStyle/>
          <a:p>
            <a:pPr algn="l">
              <a:lnSpc>
                <a:spcPts val="3366"/>
              </a:lnSpc>
            </a:pPr>
            <a:r>
              <a:rPr lang="en-US" sz="2103">
                <a:solidFill>
                  <a:srgbClr val="EBECEF"/>
                </a:solidFill>
                <a:latin typeface="Arimo"/>
                <a:ea typeface="Arimo"/>
                <a:cs typeface="Arimo"/>
                <a:sym typeface="Arimo"/>
              </a:rPr>
              <a:t>SQL's versatility enables users to efficiently manage and analyze large datasets, powering data-driven decision making.</a:t>
            </a:r>
          </a:p>
        </p:txBody>
      </p:sp>
    </p:spTree>
  </p:cSld>
  <p:clrMapOvr>
    <a:masterClrMapping/>
  </p:clrMapOvr>
  <p:transition spd="fast">
    <p:fade/>
  </p:transition>
</p:sld>
</file>

<file path=ppt/slides/slide4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8AFC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80E26"/>
            </a:solidFill>
          </p:spPr>
        </p:sp>
      </p:grpSp>
      <p:sp>
        <p:nvSpPr>
          <p:cNvPr name="TextBox 6" id="6"/>
          <p:cNvSpPr txBox="true"/>
          <p:nvPr/>
        </p:nvSpPr>
        <p:spPr>
          <a:xfrm rot="0">
            <a:off x="1083677" y="2974806"/>
            <a:ext cx="6905357" cy="813584"/>
          </a:xfrm>
          <a:prstGeom prst="rect">
            <a:avLst/>
          </a:prstGeom>
        </p:spPr>
        <p:txBody>
          <a:bodyPr anchor="t" rtlCol="false" tIns="0" lIns="0" bIns="0" rIns="0">
            <a:spAutoFit/>
          </a:bodyPr>
          <a:lstStyle/>
          <a:p>
            <a:pPr algn="l">
              <a:lnSpc>
                <a:spcPts val="6976"/>
              </a:lnSpc>
            </a:pPr>
            <a:r>
              <a:rPr lang="en-US" sz="5581">
                <a:solidFill>
                  <a:srgbClr val="FFFFFF"/>
                </a:solidFill>
                <a:latin typeface="Fraunces"/>
                <a:ea typeface="Fraunces"/>
                <a:cs typeface="Fraunces"/>
                <a:sym typeface="Fraunces"/>
              </a:rPr>
              <a:t>SQL Basics</a:t>
            </a:r>
          </a:p>
        </p:txBody>
      </p:sp>
      <p:sp>
        <p:nvSpPr>
          <p:cNvPr name="TextBox 7" id="7"/>
          <p:cNvSpPr txBox="true"/>
          <p:nvPr/>
        </p:nvSpPr>
        <p:spPr>
          <a:xfrm rot="0">
            <a:off x="1083677" y="4588550"/>
            <a:ext cx="3361164" cy="351472"/>
          </a:xfrm>
          <a:prstGeom prst="rect">
            <a:avLst/>
          </a:prstGeom>
        </p:spPr>
        <p:txBody>
          <a:bodyPr anchor="t" rtlCol="false" tIns="0" lIns="0" bIns="0" rIns="0">
            <a:spAutoFit/>
          </a:bodyPr>
          <a:lstStyle/>
          <a:p>
            <a:pPr algn="l">
              <a:lnSpc>
                <a:spcPts val="3488"/>
              </a:lnSpc>
            </a:pPr>
            <a:r>
              <a:rPr lang="en-US" sz="2791">
                <a:solidFill>
                  <a:srgbClr val="FFFFFF"/>
                </a:solidFill>
                <a:latin typeface="Fraunces"/>
                <a:ea typeface="Fraunces"/>
                <a:cs typeface="Fraunces"/>
                <a:sym typeface="Fraunces"/>
              </a:rPr>
              <a:t>Data Definition</a:t>
            </a:r>
          </a:p>
        </p:txBody>
      </p:sp>
      <p:sp>
        <p:nvSpPr>
          <p:cNvPr name="TextBox 8" id="8"/>
          <p:cNvSpPr txBox="true"/>
          <p:nvPr/>
        </p:nvSpPr>
        <p:spPr>
          <a:xfrm rot="0">
            <a:off x="1083677" y="5219730"/>
            <a:ext cx="4789765" cy="1818322"/>
          </a:xfrm>
          <a:prstGeom prst="rect">
            <a:avLst/>
          </a:prstGeom>
        </p:spPr>
        <p:txBody>
          <a:bodyPr anchor="t" rtlCol="false" tIns="0" lIns="0" bIns="0" rIns="0">
            <a:spAutoFit/>
          </a:bodyPr>
          <a:lstStyle/>
          <a:p>
            <a:pPr algn="l">
              <a:lnSpc>
                <a:spcPts val="3572"/>
              </a:lnSpc>
            </a:pPr>
            <a:r>
              <a:rPr lang="en-US" sz="2232">
                <a:solidFill>
                  <a:srgbClr val="EBECEF"/>
                </a:solidFill>
                <a:latin typeface="Arimo"/>
                <a:ea typeface="Arimo"/>
                <a:cs typeface="Arimo"/>
                <a:sym typeface="Arimo"/>
              </a:rPr>
              <a:t>SQL provides commands to create, modify, and delete database objects such as tables, views, and indexes.</a:t>
            </a:r>
          </a:p>
        </p:txBody>
      </p:sp>
      <p:sp>
        <p:nvSpPr>
          <p:cNvPr name="TextBox 9" id="9"/>
          <p:cNvSpPr txBox="true"/>
          <p:nvPr/>
        </p:nvSpPr>
        <p:spPr>
          <a:xfrm rot="0">
            <a:off x="6757600" y="4588550"/>
            <a:ext cx="3361164" cy="351472"/>
          </a:xfrm>
          <a:prstGeom prst="rect">
            <a:avLst/>
          </a:prstGeom>
        </p:spPr>
        <p:txBody>
          <a:bodyPr anchor="t" rtlCol="false" tIns="0" lIns="0" bIns="0" rIns="0">
            <a:spAutoFit/>
          </a:bodyPr>
          <a:lstStyle/>
          <a:p>
            <a:pPr algn="l">
              <a:lnSpc>
                <a:spcPts val="3488"/>
              </a:lnSpc>
            </a:pPr>
            <a:r>
              <a:rPr lang="en-US" sz="2791">
                <a:solidFill>
                  <a:srgbClr val="FFFFFF"/>
                </a:solidFill>
                <a:latin typeface="Fraunces"/>
                <a:ea typeface="Fraunces"/>
                <a:cs typeface="Fraunces"/>
                <a:sym typeface="Fraunces"/>
              </a:rPr>
              <a:t>Data Manipulation</a:t>
            </a:r>
          </a:p>
        </p:txBody>
      </p:sp>
      <p:sp>
        <p:nvSpPr>
          <p:cNvPr name="TextBox 10" id="10"/>
          <p:cNvSpPr txBox="true"/>
          <p:nvPr/>
        </p:nvSpPr>
        <p:spPr>
          <a:xfrm rot="0">
            <a:off x="6757600" y="5219730"/>
            <a:ext cx="4789765" cy="1364695"/>
          </a:xfrm>
          <a:prstGeom prst="rect">
            <a:avLst/>
          </a:prstGeom>
        </p:spPr>
        <p:txBody>
          <a:bodyPr anchor="t" rtlCol="false" tIns="0" lIns="0" bIns="0" rIns="0">
            <a:spAutoFit/>
          </a:bodyPr>
          <a:lstStyle/>
          <a:p>
            <a:pPr algn="l">
              <a:lnSpc>
                <a:spcPts val="3572"/>
              </a:lnSpc>
            </a:pPr>
            <a:r>
              <a:rPr lang="en-US" sz="2232">
                <a:solidFill>
                  <a:srgbClr val="EBECEF"/>
                </a:solidFill>
                <a:latin typeface="Arimo"/>
                <a:ea typeface="Arimo"/>
                <a:cs typeface="Arimo"/>
                <a:sym typeface="Arimo"/>
              </a:rPr>
              <a:t>SQL allows users to insert, update, delete, and query data stored in the database.</a:t>
            </a:r>
          </a:p>
        </p:txBody>
      </p:sp>
      <p:sp>
        <p:nvSpPr>
          <p:cNvPr name="TextBox 11" id="11"/>
          <p:cNvSpPr txBox="true"/>
          <p:nvPr/>
        </p:nvSpPr>
        <p:spPr>
          <a:xfrm rot="0">
            <a:off x="12431524" y="4588550"/>
            <a:ext cx="3361164" cy="351472"/>
          </a:xfrm>
          <a:prstGeom prst="rect">
            <a:avLst/>
          </a:prstGeom>
        </p:spPr>
        <p:txBody>
          <a:bodyPr anchor="t" rtlCol="false" tIns="0" lIns="0" bIns="0" rIns="0">
            <a:spAutoFit/>
          </a:bodyPr>
          <a:lstStyle/>
          <a:p>
            <a:pPr algn="l">
              <a:lnSpc>
                <a:spcPts val="3488"/>
              </a:lnSpc>
            </a:pPr>
            <a:r>
              <a:rPr lang="en-US" sz="2791">
                <a:solidFill>
                  <a:srgbClr val="FFFFFF"/>
                </a:solidFill>
                <a:latin typeface="Fraunces"/>
                <a:ea typeface="Fraunces"/>
                <a:cs typeface="Fraunces"/>
                <a:sym typeface="Fraunces"/>
              </a:rPr>
              <a:t>Data Control</a:t>
            </a:r>
          </a:p>
        </p:txBody>
      </p:sp>
      <p:sp>
        <p:nvSpPr>
          <p:cNvPr name="TextBox 12" id="12"/>
          <p:cNvSpPr txBox="true"/>
          <p:nvPr/>
        </p:nvSpPr>
        <p:spPr>
          <a:xfrm rot="0">
            <a:off x="12431524" y="5219730"/>
            <a:ext cx="4789765" cy="1818322"/>
          </a:xfrm>
          <a:prstGeom prst="rect">
            <a:avLst/>
          </a:prstGeom>
        </p:spPr>
        <p:txBody>
          <a:bodyPr anchor="t" rtlCol="false" tIns="0" lIns="0" bIns="0" rIns="0">
            <a:spAutoFit/>
          </a:bodyPr>
          <a:lstStyle/>
          <a:p>
            <a:pPr algn="l">
              <a:lnSpc>
                <a:spcPts val="3572"/>
              </a:lnSpc>
            </a:pPr>
            <a:r>
              <a:rPr lang="en-US" sz="2232">
                <a:solidFill>
                  <a:srgbClr val="EBECEF"/>
                </a:solidFill>
                <a:latin typeface="Arimo"/>
                <a:ea typeface="Arimo"/>
                <a:cs typeface="Arimo"/>
                <a:sym typeface="Arimo"/>
              </a:rPr>
              <a:t>SQL includes features for managing user access and permissions, ensuring data integrity and security.</a:t>
            </a:r>
          </a:p>
        </p:txBody>
      </p:sp>
    </p:spTree>
  </p:cSld>
  <p:clrMapOvr>
    <a:masterClrMapping/>
  </p:clrMapOvr>
  <p:transition spd="fast">
    <p:fade/>
  </p:transition>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8AFC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80E26"/>
            </a:solidFill>
          </p:spPr>
        </p:sp>
      </p:grpSp>
      <p:sp>
        <p:nvSpPr>
          <p:cNvPr name="TextBox 6" id="6"/>
          <p:cNvSpPr txBox="true"/>
          <p:nvPr/>
        </p:nvSpPr>
        <p:spPr>
          <a:xfrm rot="0">
            <a:off x="1083677" y="1891784"/>
            <a:ext cx="6905357" cy="813584"/>
          </a:xfrm>
          <a:prstGeom prst="rect">
            <a:avLst/>
          </a:prstGeom>
        </p:spPr>
        <p:txBody>
          <a:bodyPr anchor="t" rtlCol="false" tIns="0" lIns="0" bIns="0" rIns="0">
            <a:spAutoFit/>
          </a:bodyPr>
          <a:lstStyle/>
          <a:p>
            <a:pPr algn="l">
              <a:lnSpc>
                <a:spcPts val="6976"/>
              </a:lnSpc>
            </a:pPr>
            <a:r>
              <a:rPr lang="en-US" sz="5581">
                <a:solidFill>
                  <a:srgbClr val="FFFFFF"/>
                </a:solidFill>
                <a:latin typeface="Fraunces"/>
                <a:ea typeface="Fraunces"/>
                <a:cs typeface="Fraunces"/>
                <a:sym typeface="Fraunces"/>
              </a:rPr>
              <a:t>SQL Data Types</a:t>
            </a:r>
          </a:p>
        </p:txBody>
      </p:sp>
      <p:sp>
        <p:nvSpPr>
          <p:cNvPr name="Freeform 7" id="7" descr="preencoded.png"/>
          <p:cNvSpPr/>
          <p:nvPr/>
        </p:nvSpPr>
        <p:spPr>
          <a:xfrm flipH="false" flipV="false" rot="0">
            <a:off x="992238" y="3318122"/>
            <a:ext cx="3756869" cy="2321868"/>
          </a:xfrm>
          <a:custGeom>
            <a:avLst/>
            <a:gdLst/>
            <a:ahLst/>
            <a:cxnLst/>
            <a:rect r="r" b="b" t="t" l="l"/>
            <a:pathLst>
              <a:path h="2321868" w="3756869">
                <a:moveTo>
                  <a:pt x="0" y="0"/>
                </a:moveTo>
                <a:lnTo>
                  <a:pt x="3756868" y="0"/>
                </a:lnTo>
                <a:lnTo>
                  <a:pt x="3756868" y="2321868"/>
                </a:lnTo>
                <a:lnTo>
                  <a:pt x="0" y="2321868"/>
                </a:lnTo>
                <a:lnTo>
                  <a:pt x="0" y="0"/>
                </a:lnTo>
                <a:close/>
              </a:path>
            </a:pathLst>
          </a:custGeom>
          <a:blipFill>
            <a:blip r:embed="rId3"/>
            <a:stretch>
              <a:fillRect l="0" t="-101" r="0" b="-101"/>
            </a:stretch>
          </a:blipFill>
        </p:spPr>
      </p:sp>
      <p:sp>
        <p:nvSpPr>
          <p:cNvPr name="TextBox 8" id="8"/>
          <p:cNvSpPr txBox="true"/>
          <p:nvPr/>
        </p:nvSpPr>
        <p:spPr>
          <a:xfrm rot="0">
            <a:off x="1083677" y="6040070"/>
            <a:ext cx="3361164" cy="351473"/>
          </a:xfrm>
          <a:prstGeom prst="rect">
            <a:avLst/>
          </a:prstGeom>
        </p:spPr>
        <p:txBody>
          <a:bodyPr anchor="t" rtlCol="false" tIns="0" lIns="0" bIns="0" rIns="0">
            <a:spAutoFit/>
          </a:bodyPr>
          <a:lstStyle/>
          <a:p>
            <a:pPr algn="l">
              <a:lnSpc>
                <a:spcPts val="3488"/>
              </a:lnSpc>
            </a:pPr>
            <a:r>
              <a:rPr lang="en-US" sz="2791">
                <a:solidFill>
                  <a:srgbClr val="EBECEF"/>
                </a:solidFill>
                <a:latin typeface="Fraunces"/>
                <a:ea typeface="Fraunces"/>
                <a:cs typeface="Fraunces"/>
                <a:sym typeface="Fraunces"/>
              </a:rPr>
              <a:t>Numeric Types</a:t>
            </a:r>
          </a:p>
        </p:txBody>
      </p:sp>
      <p:sp>
        <p:nvSpPr>
          <p:cNvPr name="TextBox 9" id="9"/>
          <p:cNvSpPr txBox="true"/>
          <p:nvPr/>
        </p:nvSpPr>
        <p:spPr>
          <a:xfrm rot="0">
            <a:off x="1083677" y="6557844"/>
            <a:ext cx="3573989" cy="1818322"/>
          </a:xfrm>
          <a:prstGeom prst="rect">
            <a:avLst/>
          </a:prstGeom>
        </p:spPr>
        <p:txBody>
          <a:bodyPr anchor="t" rtlCol="false" tIns="0" lIns="0" bIns="0" rIns="0">
            <a:spAutoFit/>
          </a:bodyPr>
          <a:lstStyle/>
          <a:p>
            <a:pPr algn="l">
              <a:lnSpc>
                <a:spcPts val="3572"/>
              </a:lnSpc>
            </a:pPr>
            <a:r>
              <a:rPr lang="en-US" sz="2232">
                <a:solidFill>
                  <a:srgbClr val="EBECEF"/>
                </a:solidFill>
                <a:latin typeface="Arimo"/>
                <a:ea typeface="Arimo"/>
                <a:cs typeface="Arimo"/>
                <a:sym typeface="Arimo"/>
              </a:rPr>
              <a:t>SQL supports a variety of numeric data types, including integers, floats, and decimals.</a:t>
            </a:r>
          </a:p>
        </p:txBody>
      </p:sp>
      <p:sp>
        <p:nvSpPr>
          <p:cNvPr name="Freeform 10" id="10" descr="preencoded.png"/>
          <p:cNvSpPr/>
          <p:nvPr/>
        </p:nvSpPr>
        <p:spPr>
          <a:xfrm flipH="false" flipV="false" rot="0">
            <a:off x="5174308" y="3318122"/>
            <a:ext cx="3757018" cy="2321868"/>
          </a:xfrm>
          <a:custGeom>
            <a:avLst/>
            <a:gdLst/>
            <a:ahLst/>
            <a:cxnLst/>
            <a:rect r="r" b="b" t="t" l="l"/>
            <a:pathLst>
              <a:path h="2321868" w="3757018">
                <a:moveTo>
                  <a:pt x="0" y="0"/>
                </a:moveTo>
                <a:lnTo>
                  <a:pt x="3757017" y="0"/>
                </a:lnTo>
                <a:lnTo>
                  <a:pt x="3757017" y="2321868"/>
                </a:lnTo>
                <a:lnTo>
                  <a:pt x="0" y="2321868"/>
                </a:lnTo>
                <a:lnTo>
                  <a:pt x="0" y="0"/>
                </a:lnTo>
                <a:close/>
              </a:path>
            </a:pathLst>
          </a:custGeom>
          <a:blipFill>
            <a:blip r:embed="rId4"/>
            <a:stretch>
              <a:fillRect l="0" t="-103" r="0" b="-103"/>
            </a:stretch>
          </a:blipFill>
        </p:spPr>
      </p:sp>
      <p:sp>
        <p:nvSpPr>
          <p:cNvPr name="TextBox 11" id="11"/>
          <p:cNvSpPr txBox="true"/>
          <p:nvPr/>
        </p:nvSpPr>
        <p:spPr>
          <a:xfrm rot="0">
            <a:off x="5265748" y="6040070"/>
            <a:ext cx="3361164" cy="351473"/>
          </a:xfrm>
          <a:prstGeom prst="rect">
            <a:avLst/>
          </a:prstGeom>
        </p:spPr>
        <p:txBody>
          <a:bodyPr anchor="t" rtlCol="false" tIns="0" lIns="0" bIns="0" rIns="0">
            <a:spAutoFit/>
          </a:bodyPr>
          <a:lstStyle/>
          <a:p>
            <a:pPr algn="l">
              <a:lnSpc>
                <a:spcPts val="3488"/>
              </a:lnSpc>
            </a:pPr>
            <a:r>
              <a:rPr lang="en-US" sz="2791">
                <a:solidFill>
                  <a:srgbClr val="EBECEF"/>
                </a:solidFill>
                <a:latin typeface="Fraunces"/>
                <a:ea typeface="Fraunces"/>
                <a:cs typeface="Fraunces"/>
                <a:sym typeface="Fraunces"/>
              </a:rPr>
              <a:t>Text Types</a:t>
            </a:r>
          </a:p>
        </p:txBody>
      </p:sp>
      <p:sp>
        <p:nvSpPr>
          <p:cNvPr name="TextBox 12" id="12"/>
          <p:cNvSpPr txBox="true"/>
          <p:nvPr/>
        </p:nvSpPr>
        <p:spPr>
          <a:xfrm rot="0">
            <a:off x="5265748" y="6557844"/>
            <a:ext cx="3574137" cy="1818322"/>
          </a:xfrm>
          <a:prstGeom prst="rect">
            <a:avLst/>
          </a:prstGeom>
        </p:spPr>
        <p:txBody>
          <a:bodyPr anchor="t" rtlCol="false" tIns="0" lIns="0" bIns="0" rIns="0">
            <a:spAutoFit/>
          </a:bodyPr>
          <a:lstStyle/>
          <a:p>
            <a:pPr algn="l">
              <a:lnSpc>
                <a:spcPts val="3572"/>
              </a:lnSpc>
            </a:pPr>
            <a:r>
              <a:rPr lang="en-US" sz="2232">
                <a:solidFill>
                  <a:srgbClr val="EBECEF"/>
                </a:solidFill>
                <a:latin typeface="Arimo"/>
                <a:ea typeface="Arimo"/>
                <a:cs typeface="Arimo"/>
                <a:sym typeface="Arimo"/>
              </a:rPr>
              <a:t>SQL can handle text data, such as strings, characters, and fixed-length text fields.</a:t>
            </a:r>
          </a:p>
        </p:txBody>
      </p:sp>
      <p:sp>
        <p:nvSpPr>
          <p:cNvPr name="Freeform 13" id="13" descr="preencoded.png"/>
          <p:cNvSpPr/>
          <p:nvPr/>
        </p:nvSpPr>
        <p:spPr>
          <a:xfrm flipH="false" flipV="false" rot="0">
            <a:off x="9356526" y="3318122"/>
            <a:ext cx="3757018" cy="2321868"/>
          </a:xfrm>
          <a:custGeom>
            <a:avLst/>
            <a:gdLst/>
            <a:ahLst/>
            <a:cxnLst/>
            <a:rect r="r" b="b" t="t" l="l"/>
            <a:pathLst>
              <a:path h="2321868" w="3757018">
                <a:moveTo>
                  <a:pt x="0" y="0"/>
                </a:moveTo>
                <a:lnTo>
                  <a:pt x="3757018" y="0"/>
                </a:lnTo>
                <a:lnTo>
                  <a:pt x="3757018" y="2321868"/>
                </a:lnTo>
                <a:lnTo>
                  <a:pt x="0" y="2321868"/>
                </a:lnTo>
                <a:lnTo>
                  <a:pt x="0" y="0"/>
                </a:lnTo>
                <a:close/>
              </a:path>
            </a:pathLst>
          </a:custGeom>
          <a:blipFill>
            <a:blip r:embed="rId5"/>
            <a:stretch>
              <a:fillRect l="0" t="-103" r="0" b="-103"/>
            </a:stretch>
          </a:blipFill>
        </p:spPr>
      </p:sp>
      <p:sp>
        <p:nvSpPr>
          <p:cNvPr name="TextBox 14" id="14"/>
          <p:cNvSpPr txBox="true"/>
          <p:nvPr/>
        </p:nvSpPr>
        <p:spPr>
          <a:xfrm rot="0">
            <a:off x="9447966" y="6040070"/>
            <a:ext cx="3363247" cy="351473"/>
          </a:xfrm>
          <a:prstGeom prst="rect">
            <a:avLst/>
          </a:prstGeom>
        </p:spPr>
        <p:txBody>
          <a:bodyPr anchor="t" rtlCol="false" tIns="0" lIns="0" bIns="0" rIns="0">
            <a:spAutoFit/>
          </a:bodyPr>
          <a:lstStyle/>
          <a:p>
            <a:pPr algn="l">
              <a:lnSpc>
                <a:spcPts val="3488"/>
              </a:lnSpc>
            </a:pPr>
            <a:r>
              <a:rPr lang="en-US" sz="2791">
                <a:solidFill>
                  <a:srgbClr val="EBECEF"/>
                </a:solidFill>
                <a:latin typeface="Fraunces"/>
                <a:ea typeface="Fraunces"/>
                <a:cs typeface="Fraunces"/>
                <a:sym typeface="Fraunces"/>
              </a:rPr>
              <a:t>Date and Time Types</a:t>
            </a:r>
          </a:p>
        </p:txBody>
      </p:sp>
      <p:sp>
        <p:nvSpPr>
          <p:cNvPr name="TextBox 15" id="15"/>
          <p:cNvSpPr txBox="true"/>
          <p:nvPr/>
        </p:nvSpPr>
        <p:spPr>
          <a:xfrm rot="0">
            <a:off x="9447966" y="6557844"/>
            <a:ext cx="3574138" cy="1818322"/>
          </a:xfrm>
          <a:prstGeom prst="rect">
            <a:avLst/>
          </a:prstGeom>
        </p:spPr>
        <p:txBody>
          <a:bodyPr anchor="t" rtlCol="false" tIns="0" lIns="0" bIns="0" rIns="0">
            <a:spAutoFit/>
          </a:bodyPr>
          <a:lstStyle/>
          <a:p>
            <a:pPr algn="l">
              <a:lnSpc>
                <a:spcPts val="3572"/>
              </a:lnSpc>
            </a:pPr>
            <a:r>
              <a:rPr lang="en-US" sz="2232">
                <a:solidFill>
                  <a:srgbClr val="EBECEF"/>
                </a:solidFill>
                <a:latin typeface="Arimo"/>
                <a:ea typeface="Arimo"/>
                <a:cs typeface="Arimo"/>
                <a:sym typeface="Arimo"/>
              </a:rPr>
              <a:t>SQL provides specialized data types for storing and manipulating dates, times, and timestamps.</a:t>
            </a:r>
          </a:p>
        </p:txBody>
      </p:sp>
      <p:sp>
        <p:nvSpPr>
          <p:cNvPr name="Freeform 16" id="16" descr="preencoded.png"/>
          <p:cNvSpPr/>
          <p:nvPr/>
        </p:nvSpPr>
        <p:spPr>
          <a:xfrm flipH="false" flipV="false" rot="0">
            <a:off x="13538746" y="3318122"/>
            <a:ext cx="3757017" cy="2321868"/>
          </a:xfrm>
          <a:custGeom>
            <a:avLst/>
            <a:gdLst/>
            <a:ahLst/>
            <a:cxnLst/>
            <a:rect r="r" b="b" t="t" l="l"/>
            <a:pathLst>
              <a:path h="2321868" w="3757017">
                <a:moveTo>
                  <a:pt x="0" y="0"/>
                </a:moveTo>
                <a:lnTo>
                  <a:pt x="3757018" y="0"/>
                </a:lnTo>
                <a:lnTo>
                  <a:pt x="3757018" y="2321868"/>
                </a:lnTo>
                <a:lnTo>
                  <a:pt x="0" y="2321868"/>
                </a:lnTo>
                <a:lnTo>
                  <a:pt x="0" y="0"/>
                </a:lnTo>
                <a:close/>
              </a:path>
            </a:pathLst>
          </a:custGeom>
          <a:blipFill>
            <a:blip r:embed="rId6"/>
            <a:stretch>
              <a:fillRect l="0" t="-103" r="0" b="-103"/>
            </a:stretch>
          </a:blipFill>
        </p:spPr>
      </p:sp>
      <p:sp>
        <p:nvSpPr>
          <p:cNvPr name="TextBox 17" id="17"/>
          <p:cNvSpPr txBox="true"/>
          <p:nvPr/>
        </p:nvSpPr>
        <p:spPr>
          <a:xfrm rot="0">
            <a:off x="13630186" y="6040070"/>
            <a:ext cx="3361164" cy="351473"/>
          </a:xfrm>
          <a:prstGeom prst="rect">
            <a:avLst/>
          </a:prstGeom>
        </p:spPr>
        <p:txBody>
          <a:bodyPr anchor="t" rtlCol="false" tIns="0" lIns="0" bIns="0" rIns="0">
            <a:spAutoFit/>
          </a:bodyPr>
          <a:lstStyle/>
          <a:p>
            <a:pPr algn="l">
              <a:lnSpc>
                <a:spcPts val="3488"/>
              </a:lnSpc>
            </a:pPr>
            <a:r>
              <a:rPr lang="en-US" sz="2791">
                <a:solidFill>
                  <a:srgbClr val="EBECEF"/>
                </a:solidFill>
                <a:latin typeface="Fraunces"/>
                <a:ea typeface="Fraunces"/>
                <a:cs typeface="Fraunces"/>
                <a:sym typeface="Fraunces"/>
              </a:rPr>
              <a:t>Boolean Types</a:t>
            </a:r>
          </a:p>
        </p:txBody>
      </p:sp>
      <p:sp>
        <p:nvSpPr>
          <p:cNvPr name="TextBox 18" id="18"/>
          <p:cNvSpPr txBox="true"/>
          <p:nvPr/>
        </p:nvSpPr>
        <p:spPr>
          <a:xfrm rot="0">
            <a:off x="13630186" y="6557844"/>
            <a:ext cx="3574137" cy="1364695"/>
          </a:xfrm>
          <a:prstGeom prst="rect">
            <a:avLst/>
          </a:prstGeom>
        </p:spPr>
        <p:txBody>
          <a:bodyPr anchor="t" rtlCol="false" tIns="0" lIns="0" bIns="0" rIns="0">
            <a:spAutoFit/>
          </a:bodyPr>
          <a:lstStyle/>
          <a:p>
            <a:pPr algn="l">
              <a:lnSpc>
                <a:spcPts val="3572"/>
              </a:lnSpc>
            </a:pPr>
            <a:r>
              <a:rPr lang="en-US" sz="2232">
                <a:solidFill>
                  <a:srgbClr val="EBECEF"/>
                </a:solidFill>
                <a:latin typeface="Arimo"/>
                <a:ea typeface="Arimo"/>
                <a:cs typeface="Arimo"/>
                <a:sym typeface="Arimo"/>
              </a:rPr>
              <a:t>SQL allows for the storage of true/false or yes/no values.</a:t>
            </a:r>
          </a:p>
        </p:txBody>
      </p:sp>
    </p:spTree>
  </p:cSld>
  <p:clrMapOvr>
    <a:masterClrMapping/>
  </p:clrMapOvr>
  <p:transition spd="fast">
    <p:fade/>
  </p:transition>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8AFC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80E26"/>
            </a:solidFill>
          </p:spPr>
        </p:sp>
      </p:grpSp>
      <p:sp>
        <p:nvSpPr>
          <p:cNvPr name="TextBox 6" id="6"/>
          <p:cNvSpPr txBox="true"/>
          <p:nvPr/>
        </p:nvSpPr>
        <p:spPr>
          <a:xfrm rot="0">
            <a:off x="1083677" y="1460926"/>
            <a:ext cx="6905357" cy="813584"/>
          </a:xfrm>
          <a:prstGeom prst="rect">
            <a:avLst/>
          </a:prstGeom>
        </p:spPr>
        <p:txBody>
          <a:bodyPr anchor="t" rtlCol="false" tIns="0" lIns="0" bIns="0" rIns="0">
            <a:spAutoFit/>
          </a:bodyPr>
          <a:lstStyle/>
          <a:p>
            <a:pPr algn="l">
              <a:lnSpc>
                <a:spcPts val="6976"/>
              </a:lnSpc>
            </a:pPr>
            <a:r>
              <a:rPr lang="en-US" sz="5581">
                <a:solidFill>
                  <a:srgbClr val="FFFFFF"/>
                </a:solidFill>
                <a:latin typeface="Fraunces"/>
                <a:ea typeface="Fraunces"/>
                <a:cs typeface="Fraunces"/>
                <a:sym typeface="Fraunces"/>
              </a:rPr>
              <a:t>SQL Statements</a:t>
            </a:r>
          </a:p>
        </p:txBody>
      </p:sp>
      <p:sp>
        <p:nvSpPr>
          <p:cNvPr name="Freeform 7" id="7" descr="preencoded.png"/>
          <p:cNvSpPr/>
          <p:nvPr/>
        </p:nvSpPr>
        <p:spPr>
          <a:xfrm flipH="false" flipV="false" rot="0">
            <a:off x="992238" y="2887266"/>
            <a:ext cx="5150941" cy="3183434"/>
          </a:xfrm>
          <a:custGeom>
            <a:avLst/>
            <a:gdLst/>
            <a:ahLst/>
            <a:cxnLst/>
            <a:rect r="r" b="b" t="t" l="l"/>
            <a:pathLst>
              <a:path h="3183434" w="5150941">
                <a:moveTo>
                  <a:pt x="0" y="0"/>
                </a:moveTo>
                <a:lnTo>
                  <a:pt x="5150941" y="0"/>
                </a:lnTo>
                <a:lnTo>
                  <a:pt x="5150941" y="3183434"/>
                </a:lnTo>
                <a:lnTo>
                  <a:pt x="0" y="3183434"/>
                </a:lnTo>
                <a:lnTo>
                  <a:pt x="0" y="0"/>
                </a:lnTo>
                <a:close/>
              </a:path>
            </a:pathLst>
          </a:custGeom>
          <a:blipFill>
            <a:blip r:embed="rId3"/>
            <a:stretch>
              <a:fillRect l="-52" t="0" r="-52" b="0"/>
            </a:stretch>
          </a:blipFill>
        </p:spPr>
      </p:sp>
      <p:sp>
        <p:nvSpPr>
          <p:cNvPr name="TextBox 8" id="8"/>
          <p:cNvSpPr txBox="true"/>
          <p:nvPr/>
        </p:nvSpPr>
        <p:spPr>
          <a:xfrm rot="0">
            <a:off x="1083677" y="6470779"/>
            <a:ext cx="3361164" cy="351473"/>
          </a:xfrm>
          <a:prstGeom prst="rect">
            <a:avLst/>
          </a:prstGeom>
        </p:spPr>
        <p:txBody>
          <a:bodyPr anchor="t" rtlCol="false" tIns="0" lIns="0" bIns="0" rIns="0">
            <a:spAutoFit/>
          </a:bodyPr>
          <a:lstStyle/>
          <a:p>
            <a:pPr algn="l">
              <a:lnSpc>
                <a:spcPts val="3488"/>
              </a:lnSpc>
            </a:pPr>
            <a:r>
              <a:rPr lang="en-US" sz="2791">
                <a:solidFill>
                  <a:srgbClr val="EBECEF"/>
                </a:solidFill>
                <a:latin typeface="Fraunces"/>
                <a:ea typeface="Fraunces"/>
                <a:cs typeface="Fraunces"/>
                <a:sym typeface="Fraunces"/>
              </a:rPr>
              <a:t>DDL Statements</a:t>
            </a:r>
          </a:p>
        </p:txBody>
      </p:sp>
      <p:sp>
        <p:nvSpPr>
          <p:cNvPr name="TextBox 9" id="9"/>
          <p:cNvSpPr txBox="true"/>
          <p:nvPr/>
        </p:nvSpPr>
        <p:spPr>
          <a:xfrm rot="0">
            <a:off x="1083677" y="6988552"/>
            <a:ext cx="4968061" cy="1818322"/>
          </a:xfrm>
          <a:prstGeom prst="rect">
            <a:avLst/>
          </a:prstGeom>
        </p:spPr>
        <p:txBody>
          <a:bodyPr anchor="t" rtlCol="false" tIns="0" lIns="0" bIns="0" rIns="0">
            <a:spAutoFit/>
          </a:bodyPr>
          <a:lstStyle/>
          <a:p>
            <a:pPr algn="l">
              <a:lnSpc>
                <a:spcPts val="3572"/>
              </a:lnSpc>
            </a:pPr>
            <a:r>
              <a:rPr lang="en-US" sz="2232">
                <a:solidFill>
                  <a:srgbClr val="EBECEF"/>
                </a:solidFill>
                <a:latin typeface="Arimo"/>
                <a:ea typeface="Arimo"/>
                <a:cs typeface="Arimo"/>
                <a:sym typeface="Arimo"/>
              </a:rPr>
              <a:t>Manage the structure of the database by creating, modifying, and removing core database objects.</a:t>
            </a:r>
          </a:p>
        </p:txBody>
      </p:sp>
      <p:sp>
        <p:nvSpPr>
          <p:cNvPr name="Freeform 10" id="10" descr="preencoded.png"/>
          <p:cNvSpPr/>
          <p:nvPr/>
        </p:nvSpPr>
        <p:spPr>
          <a:xfrm flipH="false" flipV="false" rot="0">
            <a:off x="6568380" y="2887266"/>
            <a:ext cx="5151090" cy="3183582"/>
          </a:xfrm>
          <a:custGeom>
            <a:avLst/>
            <a:gdLst/>
            <a:ahLst/>
            <a:cxnLst/>
            <a:rect r="r" b="b" t="t" l="l"/>
            <a:pathLst>
              <a:path h="3183582" w="5151090">
                <a:moveTo>
                  <a:pt x="0" y="0"/>
                </a:moveTo>
                <a:lnTo>
                  <a:pt x="5151090" y="0"/>
                </a:lnTo>
                <a:lnTo>
                  <a:pt x="5151090" y="3183583"/>
                </a:lnTo>
                <a:lnTo>
                  <a:pt x="0" y="3183583"/>
                </a:lnTo>
                <a:lnTo>
                  <a:pt x="0" y="0"/>
                </a:lnTo>
                <a:close/>
              </a:path>
            </a:pathLst>
          </a:custGeom>
          <a:blipFill>
            <a:blip r:embed="rId4"/>
            <a:stretch>
              <a:fillRect l="-53" t="0" r="-53" b="0"/>
            </a:stretch>
          </a:blipFill>
        </p:spPr>
      </p:sp>
      <p:sp>
        <p:nvSpPr>
          <p:cNvPr name="TextBox 11" id="11"/>
          <p:cNvSpPr txBox="true"/>
          <p:nvPr/>
        </p:nvSpPr>
        <p:spPr>
          <a:xfrm rot="0">
            <a:off x="6659820" y="6470927"/>
            <a:ext cx="3361164" cy="351473"/>
          </a:xfrm>
          <a:prstGeom prst="rect">
            <a:avLst/>
          </a:prstGeom>
        </p:spPr>
        <p:txBody>
          <a:bodyPr anchor="t" rtlCol="false" tIns="0" lIns="0" bIns="0" rIns="0">
            <a:spAutoFit/>
          </a:bodyPr>
          <a:lstStyle/>
          <a:p>
            <a:pPr algn="l">
              <a:lnSpc>
                <a:spcPts val="3488"/>
              </a:lnSpc>
            </a:pPr>
            <a:r>
              <a:rPr lang="en-US" sz="2791">
                <a:solidFill>
                  <a:srgbClr val="EBECEF"/>
                </a:solidFill>
                <a:latin typeface="Fraunces"/>
                <a:ea typeface="Fraunces"/>
                <a:cs typeface="Fraunces"/>
                <a:sym typeface="Fraunces"/>
              </a:rPr>
              <a:t>DML Statements</a:t>
            </a:r>
          </a:p>
        </p:txBody>
      </p:sp>
      <p:sp>
        <p:nvSpPr>
          <p:cNvPr name="TextBox 12" id="12"/>
          <p:cNvSpPr txBox="true"/>
          <p:nvPr/>
        </p:nvSpPr>
        <p:spPr>
          <a:xfrm rot="0">
            <a:off x="6659820" y="6988701"/>
            <a:ext cx="4968210" cy="1364695"/>
          </a:xfrm>
          <a:prstGeom prst="rect">
            <a:avLst/>
          </a:prstGeom>
        </p:spPr>
        <p:txBody>
          <a:bodyPr anchor="t" rtlCol="false" tIns="0" lIns="0" bIns="0" rIns="0">
            <a:spAutoFit/>
          </a:bodyPr>
          <a:lstStyle/>
          <a:p>
            <a:pPr algn="l">
              <a:lnSpc>
                <a:spcPts val="3572"/>
              </a:lnSpc>
            </a:pPr>
            <a:r>
              <a:rPr lang="en-US" sz="2232">
                <a:solidFill>
                  <a:srgbClr val="EBECEF"/>
                </a:solidFill>
                <a:latin typeface="Arimo"/>
                <a:ea typeface="Arimo"/>
                <a:cs typeface="Arimo"/>
                <a:sym typeface="Arimo"/>
              </a:rPr>
              <a:t>Interact with the data stored in the database by adding, changing, removing, and retrieving records.</a:t>
            </a:r>
          </a:p>
        </p:txBody>
      </p:sp>
      <p:sp>
        <p:nvSpPr>
          <p:cNvPr name="Freeform 13" id="13" descr="preencoded.png"/>
          <p:cNvSpPr/>
          <p:nvPr/>
        </p:nvSpPr>
        <p:spPr>
          <a:xfrm flipH="false" flipV="false" rot="0">
            <a:off x="12144672" y="2887266"/>
            <a:ext cx="5151090" cy="3183582"/>
          </a:xfrm>
          <a:custGeom>
            <a:avLst/>
            <a:gdLst/>
            <a:ahLst/>
            <a:cxnLst/>
            <a:rect r="r" b="b" t="t" l="l"/>
            <a:pathLst>
              <a:path h="3183582" w="5151090">
                <a:moveTo>
                  <a:pt x="0" y="0"/>
                </a:moveTo>
                <a:lnTo>
                  <a:pt x="5151090" y="0"/>
                </a:lnTo>
                <a:lnTo>
                  <a:pt x="5151090" y="3183583"/>
                </a:lnTo>
                <a:lnTo>
                  <a:pt x="0" y="3183583"/>
                </a:lnTo>
                <a:lnTo>
                  <a:pt x="0" y="0"/>
                </a:lnTo>
                <a:close/>
              </a:path>
            </a:pathLst>
          </a:custGeom>
          <a:blipFill>
            <a:blip r:embed="rId5"/>
            <a:stretch>
              <a:fillRect l="-53" t="0" r="-53" b="0"/>
            </a:stretch>
          </a:blipFill>
        </p:spPr>
      </p:sp>
      <p:sp>
        <p:nvSpPr>
          <p:cNvPr name="TextBox 14" id="14"/>
          <p:cNvSpPr txBox="true"/>
          <p:nvPr/>
        </p:nvSpPr>
        <p:spPr>
          <a:xfrm rot="0">
            <a:off x="12236112" y="6470927"/>
            <a:ext cx="3361164" cy="351473"/>
          </a:xfrm>
          <a:prstGeom prst="rect">
            <a:avLst/>
          </a:prstGeom>
        </p:spPr>
        <p:txBody>
          <a:bodyPr anchor="t" rtlCol="false" tIns="0" lIns="0" bIns="0" rIns="0">
            <a:spAutoFit/>
          </a:bodyPr>
          <a:lstStyle/>
          <a:p>
            <a:pPr algn="l">
              <a:lnSpc>
                <a:spcPts val="3488"/>
              </a:lnSpc>
            </a:pPr>
            <a:r>
              <a:rPr lang="en-US" sz="2791">
                <a:solidFill>
                  <a:srgbClr val="EBECEF"/>
                </a:solidFill>
                <a:latin typeface="Fraunces"/>
                <a:ea typeface="Fraunces"/>
                <a:cs typeface="Fraunces"/>
                <a:sym typeface="Fraunces"/>
              </a:rPr>
              <a:t>DCL Statements</a:t>
            </a:r>
          </a:p>
        </p:txBody>
      </p:sp>
      <p:sp>
        <p:nvSpPr>
          <p:cNvPr name="TextBox 15" id="15"/>
          <p:cNvSpPr txBox="true"/>
          <p:nvPr/>
        </p:nvSpPr>
        <p:spPr>
          <a:xfrm rot="0">
            <a:off x="12236112" y="6988701"/>
            <a:ext cx="4968210" cy="1364695"/>
          </a:xfrm>
          <a:prstGeom prst="rect">
            <a:avLst/>
          </a:prstGeom>
        </p:spPr>
        <p:txBody>
          <a:bodyPr anchor="t" rtlCol="false" tIns="0" lIns="0" bIns="0" rIns="0">
            <a:spAutoFit/>
          </a:bodyPr>
          <a:lstStyle/>
          <a:p>
            <a:pPr algn="l">
              <a:lnSpc>
                <a:spcPts val="3572"/>
              </a:lnSpc>
            </a:pPr>
            <a:r>
              <a:rPr lang="en-US" sz="2232">
                <a:solidFill>
                  <a:srgbClr val="EBECEF"/>
                </a:solidFill>
                <a:latin typeface="Arimo"/>
                <a:ea typeface="Arimo"/>
                <a:cs typeface="Arimo"/>
                <a:sym typeface="Arimo"/>
              </a:rPr>
              <a:t>Manage user access and privileges to ensure the security and integrity of the database.</a:t>
            </a:r>
          </a:p>
        </p:txBody>
      </p:sp>
    </p:spTree>
  </p:cSld>
  <p:clrMapOvr>
    <a:masterClrMapping/>
  </p:clrMapOvr>
  <p:transition spd="fast">
    <p:fade/>
  </p:transition>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8AFCC"/>
            </a:solidFill>
          </p:spPr>
        </p:sp>
      </p:grpSp>
      <p:grpSp>
        <p:nvGrpSpPr>
          <p:cNvPr name="Group 4" id="4"/>
          <p:cNvGrpSpPr/>
          <p:nvPr/>
        </p:nvGrpSpPr>
        <p:grpSpPr>
          <a:xfrm rot="0">
            <a:off x="0" y="0"/>
            <a:ext cx="18288000" cy="10326415"/>
            <a:chOff x="0" y="0"/>
            <a:chExt cx="24384000" cy="13768553"/>
          </a:xfrm>
        </p:grpSpPr>
        <p:sp>
          <p:nvSpPr>
            <p:cNvPr name="Freeform 5" id="5"/>
            <p:cNvSpPr/>
            <p:nvPr/>
          </p:nvSpPr>
          <p:spPr>
            <a:xfrm flipH="false" flipV="false" rot="0">
              <a:off x="0" y="0"/>
              <a:ext cx="24384000" cy="13768578"/>
            </a:xfrm>
            <a:custGeom>
              <a:avLst/>
              <a:gdLst/>
              <a:ahLst/>
              <a:cxnLst/>
              <a:rect r="r" b="b" t="t" l="l"/>
              <a:pathLst>
                <a:path h="13768578" w="24384000">
                  <a:moveTo>
                    <a:pt x="0" y="0"/>
                  </a:moveTo>
                  <a:lnTo>
                    <a:pt x="24384000" y="0"/>
                  </a:lnTo>
                  <a:lnTo>
                    <a:pt x="24384000" y="13768578"/>
                  </a:lnTo>
                  <a:lnTo>
                    <a:pt x="0" y="13768578"/>
                  </a:lnTo>
                  <a:close/>
                </a:path>
              </a:pathLst>
            </a:custGeom>
            <a:solidFill>
              <a:srgbClr val="080E26"/>
            </a:solidFill>
          </p:spPr>
        </p:sp>
      </p:grpSp>
      <p:sp>
        <p:nvSpPr>
          <p:cNvPr name="TextBox 6" id="6"/>
          <p:cNvSpPr txBox="true"/>
          <p:nvPr/>
        </p:nvSpPr>
        <p:spPr>
          <a:xfrm rot="0">
            <a:off x="1083677" y="2118599"/>
            <a:ext cx="6905357" cy="813584"/>
          </a:xfrm>
          <a:prstGeom prst="rect">
            <a:avLst/>
          </a:prstGeom>
        </p:spPr>
        <p:txBody>
          <a:bodyPr anchor="t" rtlCol="false" tIns="0" lIns="0" bIns="0" rIns="0">
            <a:spAutoFit/>
          </a:bodyPr>
          <a:lstStyle/>
          <a:p>
            <a:pPr algn="l">
              <a:lnSpc>
                <a:spcPts val="6976"/>
              </a:lnSpc>
            </a:pPr>
            <a:r>
              <a:rPr lang="en-US" sz="5581">
                <a:solidFill>
                  <a:srgbClr val="FFFFFF"/>
                </a:solidFill>
                <a:latin typeface="Fraunces"/>
                <a:ea typeface="Fraunces"/>
                <a:cs typeface="Fraunces"/>
                <a:sym typeface="Fraunces"/>
              </a:rPr>
              <a:t>SQL Queries</a:t>
            </a:r>
          </a:p>
        </p:txBody>
      </p:sp>
      <p:sp>
        <p:nvSpPr>
          <p:cNvPr name="Freeform 7" id="7" descr="preencoded.png"/>
          <p:cNvSpPr/>
          <p:nvPr/>
        </p:nvSpPr>
        <p:spPr>
          <a:xfrm flipH="false" flipV="false" rot="0">
            <a:off x="992238" y="3544938"/>
            <a:ext cx="3756869" cy="2321867"/>
          </a:xfrm>
          <a:custGeom>
            <a:avLst/>
            <a:gdLst/>
            <a:ahLst/>
            <a:cxnLst/>
            <a:rect r="r" b="b" t="t" l="l"/>
            <a:pathLst>
              <a:path h="2321867" w="3756869">
                <a:moveTo>
                  <a:pt x="0" y="0"/>
                </a:moveTo>
                <a:lnTo>
                  <a:pt x="3756868" y="0"/>
                </a:lnTo>
                <a:lnTo>
                  <a:pt x="3756868" y="2321867"/>
                </a:lnTo>
                <a:lnTo>
                  <a:pt x="0" y="2321867"/>
                </a:lnTo>
                <a:lnTo>
                  <a:pt x="0" y="0"/>
                </a:lnTo>
                <a:close/>
              </a:path>
            </a:pathLst>
          </a:custGeom>
          <a:blipFill>
            <a:blip r:embed="rId3"/>
            <a:stretch>
              <a:fillRect l="0" t="-101" r="0" b="-101"/>
            </a:stretch>
          </a:blipFill>
        </p:spPr>
      </p:sp>
      <p:sp>
        <p:nvSpPr>
          <p:cNvPr name="TextBox 8" id="8"/>
          <p:cNvSpPr txBox="true"/>
          <p:nvPr/>
        </p:nvSpPr>
        <p:spPr>
          <a:xfrm rot="0">
            <a:off x="1083677" y="6266885"/>
            <a:ext cx="3361164" cy="351473"/>
          </a:xfrm>
          <a:prstGeom prst="rect">
            <a:avLst/>
          </a:prstGeom>
        </p:spPr>
        <p:txBody>
          <a:bodyPr anchor="t" rtlCol="false" tIns="0" lIns="0" bIns="0" rIns="0">
            <a:spAutoFit/>
          </a:bodyPr>
          <a:lstStyle/>
          <a:p>
            <a:pPr algn="l">
              <a:lnSpc>
                <a:spcPts val="3488"/>
              </a:lnSpc>
            </a:pPr>
            <a:r>
              <a:rPr lang="en-US" sz="2791">
                <a:solidFill>
                  <a:srgbClr val="EBECEF"/>
                </a:solidFill>
                <a:latin typeface="Fraunces"/>
                <a:ea typeface="Fraunces"/>
                <a:cs typeface="Fraunces"/>
                <a:sym typeface="Fraunces"/>
              </a:rPr>
              <a:t>Retrieve Data</a:t>
            </a:r>
          </a:p>
        </p:txBody>
      </p:sp>
      <p:sp>
        <p:nvSpPr>
          <p:cNvPr name="TextBox 9" id="9"/>
          <p:cNvSpPr txBox="true"/>
          <p:nvPr/>
        </p:nvSpPr>
        <p:spPr>
          <a:xfrm rot="0">
            <a:off x="1083677" y="6784657"/>
            <a:ext cx="3573989" cy="1364695"/>
          </a:xfrm>
          <a:prstGeom prst="rect">
            <a:avLst/>
          </a:prstGeom>
        </p:spPr>
        <p:txBody>
          <a:bodyPr anchor="t" rtlCol="false" tIns="0" lIns="0" bIns="0" rIns="0">
            <a:spAutoFit/>
          </a:bodyPr>
          <a:lstStyle/>
          <a:p>
            <a:pPr algn="l">
              <a:lnSpc>
                <a:spcPts val="3572"/>
              </a:lnSpc>
            </a:pPr>
            <a:r>
              <a:rPr lang="en-US" sz="2232">
                <a:solidFill>
                  <a:srgbClr val="EBECEF"/>
                </a:solidFill>
                <a:latin typeface="Arimo"/>
                <a:ea typeface="Arimo"/>
                <a:cs typeface="Arimo"/>
                <a:sym typeface="Arimo"/>
              </a:rPr>
              <a:t>Retrieve data from one or more tables based on specific criteria.</a:t>
            </a:r>
          </a:p>
        </p:txBody>
      </p:sp>
      <p:sp>
        <p:nvSpPr>
          <p:cNvPr name="Freeform 10" id="10" descr="preencoded.png"/>
          <p:cNvSpPr/>
          <p:nvPr/>
        </p:nvSpPr>
        <p:spPr>
          <a:xfrm flipH="false" flipV="false" rot="0">
            <a:off x="5174308" y="3544938"/>
            <a:ext cx="3757018" cy="2321867"/>
          </a:xfrm>
          <a:custGeom>
            <a:avLst/>
            <a:gdLst/>
            <a:ahLst/>
            <a:cxnLst/>
            <a:rect r="r" b="b" t="t" l="l"/>
            <a:pathLst>
              <a:path h="2321867" w="3757018">
                <a:moveTo>
                  <a:pt x="0" y="0"/>
                </a:moveTo>
                <a:lnTo>
                  <a:pt x="3757017" y="0"/>
                </a:lnTo>
                <a:lnTo>
                  <a:pt x="3757017" y="2321867"/>
                </a:lnTo>
                <a:lnTo>
                  <a:pt x="0" y="2321867"/>
                </a:lnTo>
                <a:lnTo>
                  <a:pt x="0" y="0"/>
                </a:lnTo>
                <a:close/>
              </a:path>
            </a:pathLst>
          </a:custGeom>
          <a:blipFill>
            <a:blip r:embed="rId4"/>
            <a:stretch>
              <a:fillRect l="0" t="-103" r="0" b="-103"/>
            </a:stretch>
          </a:blipFill>
        </p:spPr>
      </p:sp>
      <p:sp>
        <p:nvSpPr>
          <p:cNvPr name="TextBox 11" id="11"/>
          <p:cNvSpPr txBox="true"/>
          <p:nvPr/>
        </p:nvSpPr>
        <p:spPr>
          <a:xfrm rot="0">
            <a:off x="5265748" y="6266885"/>
            <a:ext cx="3361164" cy="351473"/>
          </a:xfrm>
          <a:prstGeom prst="rect">
            <a:avLst/>
          </a:prstGeom>
        </p:spPr>
        <p:txBody>
          <a:bodyPr anchor="t" rtlCol="false" tIns="0" lIns="0" bIns="0" rIns="0">
            <a:spAutoFit/>
          </a:bodyPr>
          <a:lstStyle/>
          <a:p>
            <a:pPr algn="l">
              <a:lnSpc>
                <a:spcPts val="3488"/>
              </a:lnSpc>
            </a:pPr>
            <a:r>
              <a:rPr lang="en-US" sz="2791">
                <a:solidFill>
                  <a:srgbClr val="EBECEF"/>
                </a:solidFill>
                <a:latin typeface="Fraunces"/>
                <a:ea typeface="Fraunces"/>
                <a:cs typeface="Fraunces"/>
                <a:sym typeface="Fraunces"/>
              </a:rPr>
              <a:t>Filter Results</a:t>
            </a:r>
          </a:p>
        </p:txBody>
      </p:sp>
      <p:sp>
        <p:nvSpPr>
          <p:cNvPr name="TextBox 12" id="12"/>
          <p:cNvSpPr txBox="true"/>
          <p:nvPr/>
        </p:nvSpPr>
        <p:spPr>
          <a:xfrm rot="0">
            <a:off x="5265748" y="6784657"/>
            <a:ext cx="3574137" cy="1364695"/>
          </a:xfrm>
          <a:prstGeom prst="rect">
            <a:avLst/>
          </a:prstGeom>
        </p:spPr>
        <p:txBody>
          <a:bodyPr anchor="t" rtlCol="false" tIns="0" lIns="0" bIns="0" rIns="0">
            <a:spAutoFit/>
          </a:bodyPr>
          <a:lstStyle/>
          <a:p>
            <a:pPr algn="l">
              <a:lnSpc>
                <a:spcPts val="3572"/>
              </a:lnSpc>
            </a:pPr>
            <a:r>
              <a:rPr lang="en-US" sz="2232">
                <a:solidFill>
                  <a:srgbClr val="EBECEF"/>
                </a:solidFill>
                <a:latin typeface="Arimo"/>
                <a:ea typeface="Arimo"/>
                <a:cs typeface="Arimo"/>
                <a:sym typeface="Arimo"/>
              </a:rPr>
              <a:t>Filter the retrieved data based on conditions specified in the query.</a:t>
            </a:r>
          </a:p>
        </p:txBody>
      </p:sp>
      <p:sp>
        <p:nvSpPr>
          <p:cNvPr name="Freeform 13" id="13" descr="preencoded.png"/>
          <p:cNvSpPr/>
          <p:nvPr/>
        </p:nvSpPr>
        <p:spPr>
          <a:xfrm flipH="false" flipV="false" rot="0">
            <a:off x="9356526" y="3544938"/>
            <a:ext cx="3757018" cy="2321867"/>
          </a:xfrm>
          <a:custGeom>
            <a:avLst/>
            <a:gdLst/>
            <a:ahLst/>
            <a:cxnLst/>
            <a:rect r="r" b="b" t="t" l="l"/>
            <a:pathLst>
              <a:path h="2321867" w="3757018">
                <a:moveTo>
                  <a:pt x="0" y="0"/>
                </a:moveTo>
                <a:lnTo>
                  <a:pt x="3757018" y="0"/>
                </a:lnTo>
                <a:lnTo>
                  <a:pt x="3757018" y="2321867"/>
                </a:lnTo>
                <a:lnTo>
                  <a:pt x="0" y="2321867"/>
                </a:lnTo>
                <a:lnTo>
                  <a:pt x="0" y="0"/>
                </a:lnTo>
                <a:close/>
              </a:path>
            </a:pathLst>
          </a:custGeom>
          <a:blipFill>
            <a:blip r:embed="rId5"/>
            <a:stretch>
              <a:fillRect l="0" t="-103" r="0" b="-103"/>
            </a:stretch>
          </a:blipFill>
        </p:spPr>
      </p:sp>
      <p:sp>
        <p:nvSpPr>
          <p:cNvPr name="TextBox 14" id="14"/>
          <p:cNvSpPr txBox="true"/>
          <p:nvPr/>
        </p:nvSpPr>
        <p:spPr>
          <a:xfrm rot="0">
            <a:off x="9447966" y="6266885"/>
            <a:ext cx="3361164" cy="351473"/>
          </a:xfrm>
          <a:prstGeom prst="rect">
            <a:avLst/>
          </a:prstGeom>
        </p:spPr>
        <p:txBody>
          <a:bodyPr anchor="t" rtlCol="false" tIns="0" lIns="0" bIns="0" rIns="0">
            <a:spAutoFit/>
          </a:bodyPr>
          <a:lstStyle/>
          <a:p>
            <a:pPr algn="l">
              <a:lnSpc>
                <a:spcPts val="3488"/>
              </a:lnSpc>
            </a:pPr>
            <a:r>
              <a:rPr lang="en-US" sz="2791">
                <a:solidFill>
                  <a:srgbClr val="EBECEF"/>
                </a:solidFill>
                <a:latin typeface="Fraunces"/>
                <a:ea typeface="Fraunces"/>
                <a:cs typeface="Fraunces"/>
                <a:sym typeface="Fraunces"/>
              </a:rPr>
              <a:t>Sort Data</a:t>
            </a:r>
          </a:p>
        </p:txBody>
      </p:sp>
      <p:sp>
        <p:nvSpPr>
          <p:cNvPr name="TextBox 15" id="15"/>
          <p:cNvSpPr txBox="true"/>
          <p:nvPr/>
        </p:nvSpPr>
        <p:spPr>
          <a:xfrm rot="0">
            <a:off x="9447966" y="6784657"/>
            <a:ext cx="3574138" cy="1364695"/>
          </a:xfrm>
          <a:prstGeom prst="rect">
            <a:avLst/>
          </a:prstGeom>
        </p:spPr>
        <p:txBody>
          <a:bodyPr anchor="t" rtlCol="false" tIns="0" lIns="0" bIns="0" rIns="0">
            <a:spAutoFit/>
          </a:bodyPr>
          <a:lstStyle/>
          <a:p>
            <a:pPr algn="l">
              <a:lnSpc>
                <a:spcPts val="3572"/>
              </a:lnSpc>
            </a:pPr>
            <a:r>
              <a:rPr lang="en-US" sz="2232">
                <a:solidFill>
                  <a:srgbClr val="EBECEF"/>
                </a:solidFill>
                <a:latin typeface="Arimo"/>
                <a:ea typeface="Arimo"/>
                <a:cs typeface="Arimo"/>
                <a:sym typeface="Arimo"/>
              </a:rPr>
              <a:t>Sort the retrieved data in ascending or descending order.</a:t>
            </a:r>
          </a:p>
        </p:txBody>
      </p:sp>
      <p:sp>
        <p:nvSpPr>
          <p:cNvPr name="Freeform 16" id="16" descr="preencoded.png"/>
          <p:cNvSpPr/>
          <p:nvPr/>
        </p:nvSpPr>
        <p:spPr>
          <a:xfrm flipH="false" flipV="false" rot="0">
            <a:off x="13538746" y="3544938"/>
            <a:ext cx="3757017" cy="2321867"/>
          </a:xfrm>
          <a:custGeom>
            <a:avLst/>
            <a:gdLst/>
            <a:ahLst/>
            <a:cxnLst/>
            <a:rect r="r" b="b" t="t" l="l"/>
            <a:pathLst>
              <a:path h="2321867" w="3757017">
                <a:moveTo>
                  <a:pt x="0" y="0"/>
                </a:moveTo>
                <a:lnTo>
                  <a:pt x="3757018" y="0"/>
                </a:lnTo>
                <a:lnTo>
                  <a:pt x="3757018" y="2321867"/>
                </a:lnTo>
                <a:lnTo>
                  <a:pt x="0" y="2321867"/>
                </a:lnTo>
                <a:lnTo>
                  <a:pt x="0" y="0"/>
                </a:lnTo>
                <a:close/>
              </a:path>
            </a:pathLst>
          </a:custGeom>
          <a:blipFill>
            <a:blip r:embed="rId6"/>
            <a:stretch>
              <a:fillRect l="0" t="-103" r="0" b="-103"/>
            </a:stretch>
          </a:blipFill>
        </p:spPr>
      </p:sp>
      <p:sp>
        <p:nvSpPr>
          <p:cNvPr name="TextBox 17" id="17"/>
          <p:cNvSpPr txBox="true"/>
          <p:nvPr/>
        </p:nvSpPr>
        <p:spPr>
          <a:xfrm rot="0">
            <a:off x="13630186" y="6266885"/>
            <a:ext cx="3361164" cy="351473"/>
          </a:xfrm>
          <a:prstGeom prst="rect">
            <a:avLst/>
          </a:prstGeom>
        </p:spPr>
        <p:txBody>
          <a:bodyPr anchor="t" rtlCol="false" tIns="0" lIns="0" bIns="0" rIns="0">
            <a:spAutoFit/>
          </a:bodyPr>
          <a:lstStyle/>
          <a:p>
            <a:pPr algn="l">
              <a:lnSpc>
                <a:spcPts val="3488"/>
              </a:lnSpc>
            </a:pPr>
            <a:r>
              <a:rPr lang="en-US" sz="2791">
                <a:solidFill>
                  <a:srgbClr val="EBECEF"/>
                </a:solidFill>
                <a:latin typeface="Fraunces"/>
                <a:ea typeface="Fraunces"/>
                <a:cs typeface="Fraunces"/>
                <a:sym typeface="Fraunces"/>
              </a:rPr>
              <a:t>Group Data</a:t>
            </a:r>
          </a:p>
        </p:txBody>
      </p:sp>
      <p:sp>
        <p:nvSpPr>
          <p:cNvPr name="TextBox 18" id="18"/>
          <p:cNvSpPr txBox="true"/>
          <p:nvPr/>
        </p:nvSpPr>
        <p:spPr>
          <a:xfrm rot="0">
            <a:off x="13630186" y="6784657"/>
            <a:ext cx="3574137" cy="1364695"/>
          </a:xfrm>
          <a:prstGeom prst="rect">
            <a:avLst/>
          </a:prstGeom>
        </p:spPr>
        <p:txBody>
          <a:bodyPr anchor="t" rtlCol="false" tIns="0" lIns="0" bIns="0" rIns="0">
            <a:spAutoFit/>
          </a:bodyPr>
          <a:lstStyle/>
          <a:p>
            <a:pPr algn="l">
              <a:lnSpc>
                <a:spcPts val="3572"/>
              </a:lnSpc>
            </a:pPr>
            <a:r>
              <a:rPr lang="en-US" sz="2232">
                <a:solidFill>
                  <a:srgbClr val="EBECEF"/>
                </a:solidFill>
                <a:latin typeface="Arimo"/>
                <a:ea typeface="Arimo"/>
                <a:cs typeface="Arimo"/>
                <a:sym typeface="Arimo"/>
              </a:rPr>
              <a:t>Group the retrieved data based on one or more columns.</a:t>
            </a:r>
          </a:p>
        </p:txBody>
      </p:sp>
    </p:spTree>
  </p:cSld>
  <p:clrMapOvr>
    <a:masterClrMapping/>
  </p:clrMapOvr>
  <p:transition spd="fast">
    <p:fade/>
  </p:transition>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8AFC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80E26"/>
            </a:solidFill>
          </p:spPr>
        </p:sp>
      </p:grpSp>
      <p:sp>
        <p:nvSpPr>
          <p:cNvPr name="TextBox 6" id="6"/>
          <p:cNvSpPr txBox="true"/>
          <p:nvPr/>
        </p:nvSpPr>
        <p:spPr>
          <a:xfrm rot="0">
            <a:off x="1083677" y="1891784"/>
            <a:ext cx="6905357" cy="813584"/>
          </a:xfrm>
          <a:prstGeom prst="rect">
            <a:avLst/>
          </a:prstGeom>
        </p:spPr>
        <p:txBody>
          <a:bodyPr anchor="t" rtlCol="false" tIns="0" lIns="0" bIns="0" rIns="0">
            <a:spAutoFit/>
          </a:bodyPr>
          <a:lstStyle/>
          <a:p>
            <a:pPr algn="l">
              <a:lnSpc>
                <a:spcPts val="6976"/>
              </a:lnSpc>
            </a:pPr>
            <a:r>
              <a:rPr lang="en-US" sz="5581">
                <a:solidFill>
                  <a:srgbClr val="FFFFFF"/>
                </a:solidFill>
                <a:latin typeface="Fraunces"/>
                <a:ea typeface="Fraunces"/>
                <a:cs typeface="Fraunces"/>
                <a:sym typeface="Fraunces"/>
              </a:rPr>
              <a:t>SQL Joins</a:t>
            </a:r>
          </a:p>
        </p:txBody>
      </p:sp>
      <p:sp>
        <p:nvSpPr>
          <p:cNvPr name="Freeform 7" id="7" descr="preencoded.png"/>
          <p:cNvSpPr/>
          <p:nvPr/>
        </p:nvSpPr>
        <p:spPr>
          <a:xfrm flipH="false" flipV="false" rot="0">
            <a:off x="992238" y="3318122"/>
            <a:ext cx="3756869" cy="2321868"/>
          </a:xfrm>
          <a:custGeom>
            <a:avLst/>
            <a:gdLst/>
            <a:ahLst/>
            <a:cxnLst/>
            <a:rect r="r" b="b" t="t" l="l"/>
            <a:pathLst>
              <a:path h="2321868" w="3756869">
                <a:moveTo>
                  <a:pt x="0" y="0"/>
                </a:moveTo>
                <a:lnTo>
                  <a:pt x="3756868" y="0"/>
                </a:lnTo>
                <a:lnTo>
                  <a:pt x="3756868" y="2321868"/>
                </a:lnTo>
                <a:lnTo>
                  <a:pt x="0" y="2321868"/>
                </a:lnTo>
                <a:lnTo>
                  <a:pt x="0" y="0"/>
                </a:lnTo>
                <a:close/>
              </a:path>
            </a:pathLst>
          </a:custGeom>
          <a:blipFill>
            <a:blip r:embed="rId3"/>
            <a:stretch>
              <a:fillRect l="0" t="-101" r="0" b="-101"/>
            </a:stretch>
          </a:blipFill>
        </p:spPr>
      </p:sp>
      <p:sp>
        <p:nvSpPr>
          <p:cNvPr name="TextBox 8" id="8"/>
          <p:cNvSpPr txBox="true"/>
          <p:nvPr/>
        </p:nvSpPr>
        <p:spPr>
          <a:xfrm rot="0">
            <a:off x="1083677" y="6040070"/>
            <a:ext cx="3361164" cy="351473"/>
          </a:xfrm>
          <a:prstGeom prst="rect">
            <a:avLst/>
          </a:prstGeom>
        </p:spPr>
        <p:txBody>
          <a:bodyPr anchor="t" rtlCol="false" tIns="0" lIns="0" bIns="0" rIns="0">
            <a:spAutoFit/>
          </a:bodyPr>
          <a:lstStyle/>
          <a:p>
            <a:pPr algn="l">
              <a:lnSpc>
                <a:spcPts val="3488"/>
              </a:lnSpc>
            </a:pPr>
            <a:r>
              <a:rPr lang="en-US" sz="2791">
                <a:solidFill>
                  <a:srgbClr val="EBECEF"/>
                </a:solidFill>
                <a:latin typeface="Fraunces"/>
                <a:ea typeface="Fraunces"/>
                <a:cs typeface="Fraunces"/>
                <a:sym typeface="Fraunces"/>
              </a:rPr>
              <a:t>INNER JOIN</a:t>
            </a:r>
          </a:p>
        </p:txBody>
      </p:sp>
      <p:sp>
        <p:nvSpPr>
          <p:cNvPr name="TextBox 9" id="9"/>
          <p:cNvSpPr txBox="true"/>
          <p:nvPr/>
        </p:nvSpPr>
        <p:spPr>
          <a:xfrm rot="0">
            <a:off x="1083677" y="6557844"/>
            <a:ext cx="3573989" cy="1364695"/>
          </a:xfrm>
          <a:prstGeom prst="rect">
            <a:avLst/>
          </a:prstGeom>
        </p:spPr>
        <p:txBody>
          <a:bodyPr anchor="t" rtlCol="false" tIns="0" lIns="0" bIns="0" rIns="0">
            <a:spAutoFit/>
          </a:bodyPr>
          <a:lstStyle/>
          <a:p>
            <a:pPr algn="l">
              <a:lnSpc>
                <a:spcPts val="3572"/>
              </a:lnSpc>
            </a:pPr>
            <a:r>
              <a:rPr lang="en-US" sz="2232">
                <a:solidFill>
                  <a:srgbClr val="EBECEF"/>
                </a:solidFill>
                <a:latin typeface="Arimo"/>
                <a:ea typeface="Arimo"/>
                <a:cs typeface="Arimo"/>
                <a:sym typeface="Arimo"/>
              </a:rPr>
              <a:t>Combines rows from two or more tables based on a related column.</a:t>
            </a:r>
          </a:p>
        </p:txBody>
      </p:sp>
      <p:sp>
        <p:nvSpPr>
          <p:cNvPr name="Freeform 10" id="10" descr="preencoded.png"/>
          <p:cNvSpPr/>
          <p:nvPr/>
        </p:nvSpPr>
        <p:spPr>
          <a:xfrm flipH="false" flipV="false" rot="0">
            <a:off x="5174308" y="3318122"/>
            <a:ext cx="3757018" cy="2321868"/>
          </a:xfrm>
          <a:custGeom>
            <a:avLst/>
            <a:gdLst/>
            <a:ahLst/>
            <a:cxnLst/>
            <a:rect r="r" b="b" t="t" l="l"/>
            <a:pathLst>
              <a:path h="2321868" w="3757018">
                <a:moveTo>
                  <a:pt x="0" y="0"/>
                </a:moveTo>
                <a:lnTo>
                  <a:pt x="3757017" y="0"/>
                </a:lnTo>
                <a:lnTo>
                  <a:pt x="3757017" y="2321868"/>
                </a:lnTo>
                <a:lnTo>
                  <a:pt x="0" y="2321868"/>
                </a:lnTo>
                <a:lnTo>
                  <a:pt x="0" y="0"/>
                </a:lnTo>
                <a:close/>
              </a:path>
            </a:pathLst>
          </a:custGeom>
          <a:blipFill>
            <a:blip r:embed="rId4"/>
            <a:stretch>
              <a:fillRect l="0" t="-103" r="0" b="-103"/>
            </a:stretch>
          </a:blipFill>
        </p:spPr>
      </p:sp>
      <p:sp>
        <p:nvSpPr>
          <p:cNvPr name="TextBox 11" id="11"/>
          <p:cNvSpPr txBox="true"/>
          <p:nvPr/>
        </p:nvSpPr>
        <p:spPr>
          <a:xfrm rot="0">
            <a:off x="5265748" y="6040070"/>
            <a:ext cx="3361164" cy="351473"/>
          </a:xfrm>
          <a:prstGeom prst="rect">
            <a:avLst/>
          </a:prstGeom>
        </p:spPr>
        <p:txBody>
          <a:bodyPr anchor="t" rtlCol="false" tIns="0" lIns="0" bIns="0" rIns="0">
            <a:spAutoFit/>
          </a:bodyPr>
          <a:lstStyle/>
          <a:p>
            <a:pPr algn="l">
              <a:lnSpc>
                <a:spcPts val="3488"/>
              </a:lnSpc>
            </a:pPr>
            <a:r>
              <a:rPr lang="en-US" sz="2791">
                <a:solidFill>
                  <a:srgbClr val="EBECEF"/>
                </a:solidFill>
                <a:latin typeface="Fraunces"/>
                <a:ea typeface="Fraunces"/>
                <a:cs typeface="Fraunces"/>
                <a:sym typeface="Fraunces"/>
              </a:rPr>
              <a:t>LEFT JOIN</a:t>
            </a:r>
          </a:p>
        </p:txBody>
      </p:sp>
      <p:sp>
        <p:nvSpPr>
          <p:cNvPr name="TextBox 12" id="12"/>
          <p:cNvSpPr txBox="true"/>
          <p:nvPr/>
        </p:nvSpPr>
        <p:spPr>
          <a:xfrm rot="0">
            <a:off x="5265748" y="6557844"/>
            <a:ext cx="3574137" cy="1818322"/>
          </a:xfrm>
          <a:prstGeom prst="rect">
            <a:avLst/>
          </a:prstGeom>
        </p:spPr>
        <p:txBody>
          <a:bodyPr anchor="t" rtlCol="false" tIns="0" lIns="0" bIns="0" rIns="0">
            <a:spAutoFit/>
          </a:bodyPr>
          <a:lstStyle/>
          <a:p>
            <a:pPr algn="l">
              <a:lnSpc>
                <a:spcPts val="3572"/>
              </a:lnSpc>
            </a:pPr>
            <a:r>
              <a:rPr lang="en-US" sz="2232">
                <a:solidFill>
                  <a:srgbClr val="EBECEF"/>
                </a:solidFill>
                <a:latin typeface="Arimo"/>
                <a:ea typeface="Arimo"/>
                <a:cs typeface="Arimo"/>
                <a:sym typeface="Arimo"/>
              </a:rPr>
              <a:t>Returns all rows from the left table and the matching rows from the right table.</a:t>
            </a:r>
          </a:p>
        </p:txBody>
      </p:sp>
      <p:sp>
        <p:nvSpPr>
          <p:cNvPr name="Freeform 13" id="13" descr="preencoded.png"/>
          <p:cNvSpPr/>
          <p:nvPr/>
        </p:nvSpPr>
        <p:spPr>
          <a:xfrm flipH="false" flipV="false" rot="0">
            <a:off x="9356526" y="3318122"/>
            <a:ext cx="3757018" cy="2321868"/>
          </a:xfrm>
          <a:custGeom>
            <a:avLst/>
            <a:gdLst/>
            <a:ahLst/>
            <a:cxnLst/>
            <a:rect r="r" b="b" t="t" l="l"/>
            <a:pathLst>
              <a:path h="2321868" w="3757018">
                <a:moveTo>
                  <a:pt x="0" y="0"/>
                </a:moveTo>
                <a:lnTo>
                  <a:pt x="3757018" y="0"/>
                </a:lnTo>
                <a:lnTo>
                  <a:pt x="3757018" y="2321868"/>
                </a:lnTo>
                <a:lnTo>
                  <a:pt x="0" y="2321868"/>
                </a:lnTo>
                <a:lnTo>
                  <a:pt x="0" y="0"/>
                </a:lnTo>
                <a:close/>
              </a:path>
            </a:pathLst>
          </a:custGeom>
          <a:blipFill>
            <a:blip r:embed="rId5"/>
            <a:stretch>
              <a:fillRect l="0" t="-103" r="0" b="-103"/>
            </a:stretch>
          </a:blipFill>
        </p:spPr>
      </p:sp>
      <p:sp>
        <p:nvSpPr>
          <p:cNvPr name="TextBox 14" id="14"/>
          <p:cNvSpPr txBox="true"/>
          <p:nvPr/>
        </p:nvSpPr>
        <p:spPr>
          <a:xfrm rot="0">
            <a:off x="9447966" y="6040070"/>
            <a:ext cx="3361164" cy="351473"/>
          </a:xfrm>
          <a:prstGeom prst="rect">
            <a:avLst/>
          </a:prstGeom>
        </p:spPr>
        <p:txBody>
          <a:bodyPr anchor="t" rtlCol="false" tIns="0" lIns="0" bIns="0" rIns="0">
            <a:spAutoFit/>
          </a:bodyPr>
          <a:lstStyle/>
          <a:p>
            <a:pPr algn="l">
              <a:lnSpc>
                <a:spcPts val="3488"/>
              </a:lnSpc>
            </a:pPr>
            <a:r>
              <a:rPr lang="en-US" sz="2791">
                <a:solidFill>
                  <a:srgbClr val="EBECEF"/>
                </a:solidFill>
                <a:latin typeface="Fraunces"/>
                <a:ea typeface="Fraunces"/>
                <a:cs typeface="Fraunces"/>
                <a:sym typeface="Fraunces"/>
              </a:rPr>
              <a:t>RIGHT JOIN</a:t>
            </a:r>
          </a:p>
        </p:txBody>
      </p:sp>
      <p:sp>
        <p:nvSpPr>
          <p:cNvPr name="TextBox 15" id="15"/>
          <p:cNvSpPr txBox="true"/>
          <p:nvPr/>
        </p:nvSpPr>
        <p:spPr>
          <a:xfrm rot="0">
            <a:off x="9447966" y="6557844"/>
            <a:ext cx="3574138" cy="1818322"/>
          </a:xfrm>
          <a:prstGeom prst="rect">
            <a:avLst/>
          </a:prstGeom>
        </p:spPr>
        <p:txBody>
          <a:bodyPr anchor="t" rtlCol="false" tIns="0" lIns="0" bIns="0" rIns="0">
            <a:spAutoFit/>
          </a:bodyPr>
          <a:lstStyle/>
          <a:p>
            <a:pPr algn="l">
              <a:lnSpc>
                <a:spcPts val="3572"/>
              </a:lnSpc>
            </a:pPr>
            <a:r>
              <a:rPr lang="en-US" sz="2232">
                <a:solidFill>
                  <a:srgbClr val="EBECEF"/>
                </a:solidFill>
                <a:latin typeface="Arimo"/>
                <a:ea typeface="Arimo"/>
                <a:cs typeface="Arimo"/>
                <a:sym typeface="Arimo"/>
              </a:rPr>
              <a:t>Returns all rows from the right table and the matching rows from the left table.</a:t>
            </a:r>
          </a:p>
        </p:txBody>
      </p:sp>
      <p:sp>
        <p:nvSpPr>
          <p:cNvPr name="Freeform 16" id="16" descr="preencoded.png"/>
          <p:cNvSpPr/>
          <p:nvPr/>
        </p:nvSpPr>
        <p:spPr>
          <a:xfrm flipH="false" flipV="false" rot="0">
            <a:off x="13538746" y="3318122"/>
            <a:ext cx="3757017" cy="2321868"/>
          </a:xfrm>
          <a:custGeom>
            <a:avLst/>
            <a:gdLst/>
            <a:ahLst/>
            <a:cxnLst/>
            <a:rect r="r" b="b" t="t" l="l"/>
            <a:pathLst>
              <a:path h="2321868" w="3757017">
                <a:moveTo>
                  <a:pt x="0" y="0"/>
                </a:moveTo>
                <a:lnTo>
                  <a:pt x="3757018" y="0"/>
                </a:lnTo>
                <a:lnTo>
                  <a:pt x="3757018" y="2321868"/>
                </a:lnTo>
                <a:lnTo>
                  <a:pt x="0" y="2321868"/>
                </a:lnTo>
                <a:lnTo>
                  <a:pt x="0" y="0"/>
                </a:lnTo>
                <a:close/>
              </a:path>
            </a:pathLst>
          </a:custGeom>
          <a:blipFill>
            <a:blip r:embed="rId6"/>
            <a:stretch>
              <a:fillRect l="0" t="-103" r="0" b="-103"/>
            </a:stretch>
          </a:blipFill>
        </p:spPr>
      </p:sp>
      <p:sp>
        <p:nvSpPr>
          <p:cNvPr name="TextBox 17" id="17"/>
          <p:cNvSpPr txBox="true"/>
          <p:nvPr/>
        </p:nvSpPr>
        <p:spPr>
          <a:xfrm rot="0">
            <a:off x="13630186" y="6040070"/>
            <a:ext cx="3361164" cy="351473"/>
          </a:xfrm>
          <a:prstGeom prst="rect">
            <a:avLst/>
          </a:prstGeom>
        </p:spPr>
        <p:txBody>
          <a:bodyPr anchor="t" rtlCol="false" tIns="0" lIns="0" bIns="0" rIns="0">
            <a:spAutoFit/>
          </a:bodyPr>
          <a:lstStyle/>
          <a:p>
            <a:pPr algn="l">
              <a:lnSpc>
                <a:spcPts val="3488"/>
              </a:lnSpc>
            </a:pPr>
            <a:r>
              <a:rPr lang="en-US" sz="2791">
                <a:solidFill>
                  <a:srgbClr val="EBECEF"/>
                </a:solidFill>
                <a:latin typeface="Fraunces"/>
                <a:ea typeface="Fraunces"/>
                <a:cs typeface="Fraunces"/>
                <a:sym typeface="Fraunces"/>
              </a:rPr>
              <a:t>FULL JOIN</a:t>
            </a:r>
          </a:p>
        </p:txBody>
      </p:sp>
      <p:sp>
        <p:nvSpPr>
          <p:cNvPr name="TextBox 18" id="18"/>
          <p:cNvSpPr txBox="true"/>
          <p:nvPr/>
        </p:nvSpPr>
        <p:spPr>
          <a:xfrm rot="0">
            <a:off x="13630186" y="6557844"/>
            <a:ext cx="3574137" cy="1364695"/>
          </a:xfrm>
          <a:prstGeom prst="rect">
            <a:avLst/>
          </a:prstGeom>
        </p:spPr>
        <p:txBody>
          <a:bodyPr anchor="t" rtlCol="false" tIns="0" lIns="0" bIns="0" rIns="0">
            <a:spAutoFit/>
          </a:bodyPr>
          <a:lstStyle/>
          <a:p>
            <a:pPr algn="l">
              <a:lnSpc>
                <a:spcPts val="3572"/>
              </a:lnSpc>
            </a:pPr>
            <a:r>
              <a:rPr lang="en-US" sz="2232">
                <a:solidFill>
                  <a:srgbClr val="EBECEF"/>
                </a:solidFill>
                <a:latin typeface="Arimo"/>
                <a:ea typeface="Arimo"/>
                <a:cs typeface="Arimo"/>
                <a:sym typeface="Arimo"/>
              </a:rPr>
              <a:t>Returns all rows from both tables, regardless of the match.</a:t>
            </a:r>
          </a:p>
        </p:txBody>
      </p:sp>
    </p:spTree>
  </p:cSld>
  <p:clrMapOvr>
    <a:masterClrMapping/>
  </p:clrMapOvr>
  <p:transition spd="fast">
    <p:fade/>
  </p:transition>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8AFC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80E26"/>
            </a:solidFill>
          </p:spPr>
        </p:sp>
      </p:grpSp>
      <p:sp>
        <p:nvSpPr>
          <p:cNvPr name="TextBox 6" id="6"/>
          <p:cNvSpPr txBox="true"/>
          <p:nvPr/>
        </p:nvSpPr>
        <p:spPr>
          <a:xfrm rot="0">
            <a:off x="1083677" y="1234112"/>
            <a:ext cx="6905357" cy="813584"/>
          </a:xfrm>
          <a:prstGeom prst="rect">
            <a:avLst/>
          </a:prstGeom>
        </p:spPr>
        <p:txBody>
          <a:bodyPr anchor="t" rtlCol="false" tIns="0" lIns="0" bIns="0" rIns="0">
            <a:spAutoFit/>
          </a:bodyPr>
          <a:lstStyle/>
          <a:p>
            <a:pPr algn="l">
              <a:lnSpc>
                <a:spcPts val="6976"/>
              </a:lnSpc>
            </a:pPr>
            <a:r>
              <a:rPr lang="en-US" sz="5581">
                <a:solidFill>
                  <a:srgbClr val="FFFFFF"/>
                </a:solidFill>
                <a:latin typeface="Fraunces"/>
                <a:ea typeface="Fraunces"/>
                <a:cs typeface="Fraunces"/>
                <a:sym typeface="Fraunces"/>
              </a:rPr>
              <a:t>SQL Subqueries</a:t>
            </a:r>
          </a:p>
        </p:txBody>
      </p:sp>
      <p:sp>
        <p:nvSpPr>
          <p:cNvPr name="Freeform 7" id="7" descr="preencoded.png"/>
          <p:cNvSpPr/>
          <p:nvPr/>
        </p:nvSpPr>
        <p:spPr>
          <a:xfrm flipH="false" flipV="false" rot="0">
            <a:off x="992238" y="2660451"/>
            <a:ext cx="5150941" cy="3183434"/>
          </a:xfrm>
          <a:custGeom>
            <a:avLst/>
            <a:gdLst/>
            <a:ahLst/>
            <a:cxnLst/>
            <a:rect r="r" b="b" t="t" l="l"/>
            <a:pathLst>
              <a:path h="3183434" w="5150941">
                <a:moveTo>
                  <a:pt x="0" y="0"/>
                </a:moveTo>
                <a:lnTo>
                  <a:pt x="5150941" y="0"/>
                </a:lnTo>
                <a:lnTo>
                  <a:pt x="5150941" y="3183434"/>
                </a:lnTo>
                <a:lnTo>
                  <a:pt x="0" y="3183434"/>
                </a:lnTo>
                <a:lnTo>
                  <a:pt x="0" y="0"/>
                </a:lnTo>
                <a:close/>
              </a:path>
            </a:pathLst>
          </a:custGeom>
          <a:blipFill>
            <a:blip r:embed="rId3"/>
            <a:stretch>
              <a:fillRect l="-52" t="0" r="-52" b="0"/>
            </a:stretch>
          </a:blipFill>
        </p:spPr>
      </p:sp>
      <p:sp>
        <p:nvSpPr>
          <p:cNvPr name="TextBox 8" id="8"/>
          <p:cNvSpPr txBox="true"/>
          <p:nvPr/>
        </p:nvSpPr>
        <p:spPr>
          <a:xfrm rot="0">
            <a:off x="1083677" y="6243965"/>
            <a:ext cx="3361164" cy="351473"/>
          </a:xfrm>
          <a:prstGeom prst="rect">
            <a:avLst/>
          </a:prstGeom>
        </p:spPr>
        <p:txBody>
          <a:bodyPr anchor="t" rtlCol="false" tIns="0" lIns="0" bIns="0" rIns="0">
            <a:spAutoFit/>
          </a:bodyPr>
          <a:lstStyle/>
          <a:p>
            <a:pPr algn="l">
              <a:lnSpc>
                <a:spcPts val="3488"/>
              </a:lnSpc>
            </a:pPr>
            <a:r>
              <a:rPr lang="en-US" sz="2791">
                <a:solidFill>
                  <a:srgbClr val="EBECEF"/>
                </a:solidFill>
                <a:latin typeface="Fraunces"/>
                <a:ea typeface="Fraunces"/>
                <a:cs typeface="Fraunces"/>
                <a:sym typeface="Fraunces"/>
              </a:rPr>
              <a:t>Nested Queries</a:t>
            </a:r>
          </a:p>
        </p:txBody>
      </p:sp>
      <p:sp>
        <p:nvSpPr>
          <p:cNvPr name="TextBox 9" id="9"/>
          <p:cNvSpPr txBox="true"/>
          <p:nvPr/>
        </p:nvSpPr>
        <p:spPr>
          <a:xfrm rot="0">
            <a:off x="1083677" y="6761737"/>
            <a:ext cx="4968061" cy="1818322"/>
          </a:xfrm>
          <a:prstGeom prst="rect">
            <a:avLst/>
          </a:prstGeom>
        </p:spPr>
        <p:txBody>
          <a:bodyPr anchor="t" rtlCol="false" tIns="0" lIns="0" bIns="0" rIns="0">
            <a:spAutoFit/>
          </a:bodyPr>
          <a:lstStyle/>
          <a:p>
            <a:pPr algn="l">
              <a:lnSpc>
                <a:spcPts val="3572"/>
              </a:lnSpc>
            </a:pPr>
            <a:r>
              <a:rPr lang="en-US" sz="2232">
                <a:solidFill>
                  <a:srgbClr val="EBECEF"/>
                </a:solidFill>
                <a:latin typeface="Arimo"/>
                <a:ea typeface="Arimo"/>
                <a:cs typeface="Arimo"/>
                <a:sym typeface="Arimo"/>
              </a:rPr>
              <a:t>SQL subqueries can be nested within other SQL statements, allowing for more complex data retrieval and manipulation.</a:t>
            </a:r>
          </a:p>
        </p:txBody>
      </p:sp>
      <p:sp>
        <p:nvSpPr>
          <p:cNvPr name="Freeform 10" id="10" descr="preencoded.png"/>
          <p:cNvSpPr/>
          <p:nvPr/>
        </p:nvSpPr>
        <p:spPr>
          <a:xfrm flipH="false" flipV="false" rot="0">
            <a:off x="6568380" y="2660451"/>
            <a:ext cx="5151090" cy="3183582"/>
          </a:xfrm>
          <a:custGeom>
            <a:avLst/>
            <a:gdLst/>
            <a:ahLst/>
            <a:cxnLst/>
            <a:rect r="r" b="b" t="t" l="l"/>
            <a:pathLst>
              <a:path h="3183582" w="5151090">
                <a:moveTo>
                  <a:pt x="0" y="0"/>
                </a:moveTo>
                <a:lnTo>
                  <a:pt x="5151090" y="0"/>
                </a:lnTo>
                <a:lnTo>
                  <a:pt x="5151090" y="3183583"/>
                </a:lnTo>
                <a:lnTo>
                  <a:pt x="0" y="3183583"/>
                </a:lnTo>
                <a:lnTo>
                  <a:pt x="0" y="0"/>
                </a:lnTo>
                <a:close/>
              </a:path>
            </a:pathLst>
          </a:custGeom>
          <a:blipFill>
            <a:blip r:embed="rId4"/>
            <a:stretch>
              <a:fillRect l="-53" t="0" r="-53" b="0"/>
            </a:stretch>
          </a:blipFill>
        </p:spPr>
      </p:sp>
      <p:sp>
        <p:nvSpPr>
          <p:cNvPr name="TextBox 11" id="11"/>
          <p:cNvSpPr txBox="true"/>
          <p:nvPr/>
        </p:nvSpPr>
        <p:spPr>
          <a:xfrm rot="0">
            <a:off x="6659820" y="6244114"/>
            <a:ext cx="3602861" cy="351473"/>
          </a:xfrm>
          <a:prstGeom prst="rect">
            <a:avLst/>
          </a:prstGeom>
        </p:spPr>
        <p:txBody>
          <a:bodyPr anchor="t" rtlCol="false" tIns="0" lIns="0" bIns="0" rIns="0">
            <a:spAutoFit/>
          </a:bodyPr>
          <a:lstStyle/>
          <a:p>
            <a:pPr algn="l">
              <a:lnSpc>
                <a:spcPts val="3488"/>
              </a:lnSpc>
            </a:pPr>
            <a:r>
              <a:rPr lang="en-US" sz="2791">
                <a:solidFill>
                  <a:srgbClr val="EBECEF"/>
                </a:solidFill>
                <a:latin typeface="Fraunces"/>
                <a:ea typeface="Fraunces"/>
                <a:cs typeface="Fraunces"/>
                <a:sym typeface="Fraunces"/>
              </a:rPr>
              <a:t>Correlated Subqueries</a:t>
            </a:r>
          </a:p>
        </p:txBody>
      </p:sp>
      <p:sp>
        <p:nvSpPr>
          <p:cNvPr name="TextBox 12" id="12"/>
          <p:cNvSpPr txBox="true"/>
          <p:nvPr/>
        </p:nvSpPr>
        <p:spPr>
          <a:xfrm rot="0">
            <a:off x="6659820" y="7109936"/>
            <a:ext cx="4968210" cy="2271951"/>
          </a:xfrm>
          <a:prstGeom prst="rect">
            <a:avLst/>
          </a:prstGeom>
        </p:spPr>
        <p:txBody>
          <a:bodyPr anchor="t" rtlCol="false" tIns="0" lIns="0" bIns="0" rIns="0">
            <a:spAutoFit/>
          </a:bodyPr>
          <a:lstStyle/>
          <a:p>
            <a:pPr algn="l">
              <a:lnSpc>
                <a:spcPts val="3572"/>
              </a:lnSpc>
            </a:pPr>
            <a:r>
              <a:rPr lang="en-US" sz="2232">
                <a:solidFill>
                  <a:srgbClr val="EBECEF"/>
                </a:solidFill>
                <a:latin typeface="Arimo"/>
                <a:ea typeface="Arimo"/>
                <a:cs typeface="Arimo"/>
                <a:sym typeface="Arimo"/>
              </a:rPr>
              <a:t>These subqueries reference a column from the outer query, enabling them to return values based on the context of the outer query.</a:t>
            </a:r>
          </a:p>
        </p:txBody>
      </p:sp>
      <p:sp>
        <p:nvSpPr>
          <p:cNvPr name="Freeform 13" id="13" descr="preencoded.png"/>
          <p:cNvSpPr/>
          <p:nvPr/>
        </p:nvSpPr>
        <p:spPr>
          <a:xfrm flipH="false" flipV="false" rot="0">
            <a:off x="12144672" y="2660451"/>
            <a:ext cx="5151090" cy="3183582"/>
          </a:xfrm>
          <a:custGeom>
            <a:avLst/>
            <a:gdLst/>
            <a:ahLst/>
            <a:cxnLst/>
            <a:rect r="r" b="b" t="t" l="l"/>
            <a:pathLst>
              <a:path h="3183582" w="5151090">
                <a:moveTo>
                  <a:pt x="0" y="0"/>
                </a:moveTo>
                <a:lnTo>
                  <a:pt x="5151090" y="0"/>
                </a:lnTo>
                <a:lnTo>
                  <a:pt x="5151090" y="3183583"/>
                </a:lnTo>
                <a:lnTo>
                  <a:pt x="0" y="3183583"/>
                </a:lnTo>
                <a:lnTo>
                  <a:pt x="0" y="0"/>
                </a:lnTo>
                <a:close/>
              </a:path>
            </a:pathLst>
          </a:custGeom>
          <a:blipFill>
            <a:blip r:embed="rId5"/>
            <a:stretch>
              <a:fillRect l="-53" t="0" r="-53" b="0"/>
            </a:stretch>
          </a:blipFill>
        </p:spPr>
      </p:sp>
      <p:sp>
        <p:nvSpPr>
          <p:cNvPr name="TextBox 14" id="14"/>
          <p:cNvSpPr txBox="true"/>
          <p:nvPr/>
        </p:nvSpPr>
        <p:spPr>
          <a:xfrm rot="0">
            <a:off x="12236112" y="6244114"/>
            <a:ext cx="3361164" cy="351473"/>
          </a:xfrm>
          <a:prstGeom prst="rect">
            <a:avLst/>
          </a:prstGeom>
        </p:spPr>
        <p:txBody>
          <a:bodyPr anchor="t" rtlCol="false" tIns="0" lIns="0" bIns="0" rIns="0">
            <a:spAutoFit/>
          </a:bodyPr>
          <a:lstStyle/>
          <a:p>
            <a:pPr algn="l">
              <a:lnSpc>
                <a:spcPts val="3488"/>
              </a:lnSpc>
            </a:pPr>
            <a:r>
              <a:rPr lang="en-US" sz="2791">
                <a:solidFill>
                  <a:srgbClr val="EBECEF"/>
                </a:solidFill>
                <a:latin typeface="Fraunces"/>
                <a:ea typeface="Fraunces"/>
                <a:cs typeface="Fraunces"/>
                <a:sym typeface="Fraunces"/>
              </a:rPr>
              <a:t>Scalar Subqueries</a:t>
            </a:r>
          </a:p>
        </p:txBody>
      </p:sp>
      <p:sp>
        <p:nvSpPr>
          <p:cNvPr name="TextBox 15" id="15"/>
          <p:cNvSpPr txBox="true"/>
          <p:nvPr/>
        </p:nvSpPr>
        <p:spPr>
          <a:xfrm rot="0">
            <a:off x="12236112" y="6761886"/>
            <a:ext cx="4968210" cy="1818322"/>
          </a:xfrm>
          <a:prstGeom prst="rect">
            <a:avLst/>
          </a:prstGeom>
        </p:spPr>
        <p:txBody>
          <a:bodyPr anchor="t" rtlCol="false" tIns="0" lIns="0" bIns="0" rIns="0">
            <a:spAutoFit/>
          </a:bodyPr>
          <a:lstStyle/>
          <a:p>
            <a:pPr algn="l">
              <a:lnSpc>
                <a:spcPts val="3572"/>
              </a:lnSpc>
            </a:pPr>
            <a:r>
              <a:rPr lang="en-US" sz="2232">
                <a:solidFill>
                  <a:srgbClr val="EBECEF"/>
                </a:solidFill>
                <a:latin typeface="Arimo"/>
                <a:ea typeface="Arimo"/>
                <a:cs typeface="Arimo"/>
                <a:sym typeface="Arimo"/>
              </a:rPr>
              <a:t>Subqueries that return a single value, which can be used in the SELECT, WHERE, or HAVING clauses of the outer query.</a:t>
            </a:r>
          </a:p>
        </p:txBody>
      </p:sp>
    </p:spTree>
  </p:cSld>
  <p:clrMapOvr>
    <a:masterClrMapping/>
  </p:clrMapOvr>
  <p:transition spd="fast">
    <p:fade/>
  </p:transition>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8AFC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80E26"/>
            </a:solidFill>
          </p:spPr>
        </p:sp>
      </p:grpSp>
      <p:sp>
        <p:nvSpPr>
          <p:cNvPr name="TextBox 6" id="6"/>
          <p:cNvSpPr txBox="true"/>
          <p:nvPr/>
        </p:nvSpPr>
        <p:spPr>
          <a:xfrm rot="0">
            <a:off x="1083677" y="1211342"/>
            <a:ext cx="10402223" cy="813584"/>
          </a:xfrm>
          <a:prstGeom prst="rect">
            <a:avLst/>
          </a:prstGeom>
        </p:spPr>
        <p:txBody>
          <a:bodyPr anchor="t" rtlCol="false" tIns="0" lIns="0" bIns="0" rIns="0">
            <a:spAutoFit/>
          </a:bodyPr>
          <a:lstStyle/>
          <a:p>
            <a:pPr algn="l">
              <a:lnSpc>
                <a:spcPts val="6976"/>
              </a:lnSpc>
            </a:pPr>
            <a:r>
              <a:rPr lang="en-US" sz="5581">
                <a:solidFill>
                  <a:srgbClr val="FFFFFF"/>
                </a:solidFill>
                <a:latin typeface="Fraunces"/>
                <a:ea typeface="Fraunces"/>
                <a:cs typeface="Fraunces"/>
                <a:sym typeface="Fraunces"/>
              </a:rPr>
              <a:t>Conclusion and Key Takeaways</a:t>
            </a:r>
          </a:p>
        </p:txBody>
      </p:sp>
      <p:sp>
        <p:nvSpPr>
          <p:cNvPr name="Freeform 7" id="7" descr="preencoded.png"/>
          <p:cNvSpPr/>
          <p:nvPr/>
        </p:nvSpPr>
        <p:spPr>
          <a:xfrm flipH="false" flipV="false" rot="0">
            <a:off x="1028700" y="3328088"/>
            <a:ext cx="3756869" cy="2321867"/>
          </a:xfrm>
          <a:custGeom>
            <a:avLst/>
            <a:gdLst/>
            <a:ahLst/>
            <a:cxnLst/>
            <a:rect r="r" b="b" t="t" l="l"/>
            <a:pathLst>
              <a:path h="2321867" w="3756869">
                <a:moveTo>
                  <a:pt x="0" y="0"/>
                </a:moveTo>
                <a:lnTo>
                  <a:pt x="3756869" y="0"/>
                </a:lnTo>
                <a:lnTo>
                  <a:pt x="3756869" y="2321867"/>
                </a:lnTo>
                <a:lnTo>
                  <a:pt x="0" y="2321867"/>
                </a:lnTo>
                <a:lnTo>
                  <a:pt x="0" y="0"/>
                </a:lnTo>
                <a:close/>
              </a:path>
            </a:pathLst>
          </a:custGeom>
          <a:blipFill>
            <a:blip r:embed="rId3"/>
            <a:stretch>
              <a:fillRect l="0" t="-101" r="0" b="-101"/>
            </a:stretch>
          </a:blipFill>
        </p:spPr>
      </p:sp>
      <p:sp>
        <p:nvSpPr>
          <p:cNvPr name="TextBox 8" id="8"/>
          <p:cNvSpPr txBox="true"/>
          <p:nvPr/>
        </p:nvSpPr>
        <p:spPr>
          <a:xfrm rot="0">
            <a:off x="1120140" y="6050035"/>
            <a:ext cx="3361164" cy="351473"/>
          </a:xfrm>
          <a:prstGeom prst="rect">
            <a:avLst/>
          </a:prstGeom>
        </p:spPr>
        <p:txBody>
          <a:bodyPr anchor="t" rtlCol="false" tIns="0" lIns="0" bIns="0" rIns="0">
            <a:spAutoFit/>
          </a:bodyPr>
          <a:lstStyle/>
          <a:p>
            <a:pPr algn="l">
              <a:lnSpc>
                <a:spcPts val="3488"/>
              </a:lnSpc>
            </a:pPr>
            <a:r>
              <a:rPr lang="en-US" sz="2791">
                <a:solidFill>
                  <a:srgbClr val="EBECEF"/>
                </a:solidFill>
                <a:latin typeface="Fraunces"/>
                <a:ea typeface="Fraunces"/>
                <a:cs typeface="Fraunces"/>
                <a:sym typeface="Fraunces"/>
              </a:rPr>
              <a:t>Versatility</a:t>
            </a:r>
          </a:p>
        </p:txBody>
      </p:sp>
      <p:sp>
        <p:nvSpPr>
          <p:cNvPr name="TextBox 9" id="9"/>
          <p:cNvSpPr txBox="true"/>
          <p:nvPr/>
        </p:nvSpPr>
        <p:spPr>
          <a:xfrm rot="0">
            <a:off x="1120140" y="6567808"/>
            <a:ext cx="3573989" cy="2725579"/>
          </a:xfrm>
          <a:prstGeom prst="rect">
            <a:avLst/>
          </a:prstGeom>
        </p:spPr>
        <p:txBody>
          <a:bodyPr anchor="t" rtlCol="false" tIns="0" lIns="0" bIns="0" rIns="0">
            <a:spAutoFit/>
          </a:bodyPr>
          <a:lstStyle/>
          <a:p>
            <a:pPr algn="l">
              <a:lnSpc>
                <a:spcPts val="3572"/>
              </a:lnSpc>
            </a:pPr>
            <a:r>
              <a:rPr lang="en-US" sz="2232">
                <a:solidFill>
                  <a:srgbClr val="EBECEF"/>
                </a:solidFill>
                <a:latin typeface="Arimo"/>
                <a:ea typeface="Arimo"/>
                <a:cs typeface="Arimo"/>
                <a:sym typeface="Arimo"/>
              </a:rPr>
              <a:t>SQL is a versatile language that can be used to manage and manipulate data in a wide range of applications and industries.</a:t>
            </a:r>
          </a:p>
        </p:txBody>
      </p:sp>
      <p:sp>
        <p:nvSpPr>
          <p:cNvPr name="Freeform 10" id="10" descr="preencoded.png"/>
          <p:cNvSpPr/>
          <p:nvPr/>
        </p:nvSpPr>
        <p:spPr>
          <a:xfrm flipH="false" flipV="false" rot="0">
            <a:off x="5210770" y="3328088"/>
            <a:ext cx="3757018" cy="2321867"/>
          </a:xfrm>
          <a:custGeom>
            <a:avLst/>
            <a:gdLst/>
            <a:ahLst/>
            <a:cxnLst/>
            <a:rect r="r" b="b" t="t" l="l"/>
            <a:pathLst>
              <a:path h="2321867" w="3757018">
                <a:moveTo>
                  <a:pt x="0" y="0"/>
                </a:moveTo>
                <a:lnTo>
                  <a:pt x="3757018" y="0"/>
                </a:lnTo>
                <a:lnTo>
                  <a:pt x="3757018" y="2321867"/>
                </a:lnTo>
                <a:lnTo>
                  <a:pt x="0" y="2321867"/>
                </a:lnTo>
                <a:lnTo>
                  <a:pt x="0" y="0"/>
                </a:lnTo>
                <a:close/>
              </a:path>
            </a:pathLst>
          </a:custGeom>
          <a:blipFill>
            <a:blip r:embed="rId4"/>
            <a:stretch>
              <a:fillRect l="0" t="-103" r="0" b="-103"/>
            </a:stretch>
          </a:blipFill>
        </p:spPr>
      </p:sp>
      <p:sp>
        <p:nvSpPr>
          <p:cNvPr name="TextBox 11" id="11"/>
          <p:cNvSpPr txBox="true"/>
          <p:nvPr/>
        </p:nvSpPr>
        <p:spPr>
          <a:xfrm rot="0">
            <a:off x="5302210" y="6050035"/>
            <a:ext cx="3361164" cy="351473"/>
          </a:xfrm>
          <a:prstGeom prst="rect">
            <a:avLst/>
          </a:prstGeom>
        </p:spPr>
        <p:txBody>
          <a:bodyPr anchor="t" rtlCol="false" tIns="0" lIns="0" bIns="0" rIns="0">
            <a:spAutoFit/>
          </a:bodyPr>
          <a:lstStyle/>
          <a:p>
            <a:pPr algn="l">
              <a:lnSpc>
                <a:spcPts val="3488"/>
              </a:lnSpc>
            </a:pPr>
            <a:r>
              <a:rPr lang="en-US" sz="2791">
                <a:solidFill>
                  <a:srgbClr val="EBECEF"/>
                </a:solidFill>
                <a:latin typeface="Fraunces"/>
                <a:ea typeface="Fraunces"/>
                <a:cs typeface="Fraunces"/>
                <a:sym typeface="Fraunces"/>
              </a:rPr>
              <a:t>Efficiency</a:t>
            </a:r>
          </a:p>
        </p:txBody>
      </p:sp>
      <p:sp>
        <p:nvSpPr>
          <p:cNvPr name="TextBox 12" id="12"/>
          <p:cNvSpPr txBox="true"/>
          <p:nvPr/>
        </p:nvSpPr>
        <p:spPr>
          <a:xfrm rot="0">
            <a:off x="5302210" y="6567808"/>
            <a:ext cx="3574137" cy="3179207"/>
          </a:xfrm>
          <a:prstGeom prst="rect">
            <a:avLst/>
          </a:prstGeom>
        </p:spPr>
        <p:txBody>
          <a:bodyPr anchor="t" rtlCol="false" tIns="0" lIns="0" bIns="0" rIns="0">
            <a:spAutoFit/>
          </a:bodyPr>
          <a:lstStyle/>
          <a:p>
            <a:pPr algn="l">
              <a:lnSpc>
                <a:spcPts val="3572"/>
              </a:lnSpc>
            </a:pPr>
            <a:r>
              <a:rPr lang="en-US" sz="2232">
                <a:solidFill>
                  <a:srgbClr val="EBECEF"/>
                </a:solidFill>
                <a:latin typeface="Arimo"/>
                <a:ea typeface="Arimo"/>
                <a:cs typeface="Arimo"/>
                <a:sym typeface="Arimo"/>
              </a:rPr>
              <a:t>SQL allows for efficient data manipulation and retrieval, helping businesses and organizations make informed decisions based on their data.</a:t>
            </a:r>
          </a:p>
        </p:txBody>
      </p:sp>
      <p:sp>
        <p:nvSpPr>
          <p:cNvPr name="Freeform 13" id="13" descr="preencoded.png"/>
          <p:cNvSpPr/>
          <p:nvPr/>
        </p:nvSpPr>
        <p:spPr>
          <a:xfrm flipH="false" flipV="false" rot="0">
            <a:off x="9392989" y="3328088"/>
            <a:ext cx="3757018" cy="2321867"/>
          </a:xfrm>
          <a:custGeom>
            <a:avLst/>
            <a:gdLst/>
            <a:ahLst/>
            <a:cxnLst/>
            <a:rect r="r" b="b" t="t" l="l"/>
            <a:pathLst>
              <a:path h="2321867" w="3757018">
                <a:moveTo>
                  <a:pt x="0" y="0"/>
                </a:moveTo>
                <a:lnTo>
                  <a:pt x="3757017" y="0"/>
                </a:lnTo>
                <a:lnTo>
                  <a:pt x="3757017" y="2321867"/>
                </a:lnTo>
                <a:lnTo>
                  <a:pt x="0" y="2321867"/>
                </a:lnTo>
                <a:lnTo>
                  <a:pt x="0" y="0"/>
                </a:lnTo>
                <a:close/>
              </a:path>
            </a:pathLst>
          </a:custGeom>
          <a:blipFill>
            <a:blip r:embed="rId5"/>
            <a:stretch>
              <a:fillRect l="0" t="-103" r="0" b="-103"/>
            </a:stretch>
          </a:blipFill>
        </p:spPr>
      </p:sp>
      <p:sp>
        <p:nvSpPr>
          <p:cNvPr name="TextBox 14" id="14"/>
          <p:cNvSpPr txBox="true"/>
          <p:nvPr/>
        </p:nvSpPr>
        <p:spPr>
          <a:xfrm rot="0">
            <a:off x="9484429" y="6050035"/>
            <a:ext cx="3361164" cy="351473"/>
          </a:xfrm>
          <a:prstGeom prst="rect">
            <a:avLst/>
          </a:prstGeom>
        </p:spPr>
        <p:txBody>
          <a:bodyPr anchor="t" rtlCol="false" tIns="0" lIns="0" bIns="0" rIns="0">
            <a:spAutoFit/>
          </a:bodyPr>
          <a:lstStyle/>
          <a:p>
            <a:pPr algn="l">
              <a:lnSpc>
                <a:spcPts val="3488"/>
              </a:lnSpc>
            </a:pPr>
            <a:r>
              <a:rPr lang="en-US" sz="2791">
                <a:solidFill>
                  <a:srgbClr val="EBECEF"/>
                </a:solidFill>
                <a:latin typeface="Fraunces"/>
                <a:ea typeface="Fraunces"/>
                <a:cs typeface="Fraunces"/>
                <a:sym typeface="Fraunces"/>
              </a:rPr>
              <a:t>Scalability</a:t>
            </a:r>
          </a:p>
        </p:txBody>
      </p:sp>
      <p:sp>
        <p:nvSpPr>
          <p:cNvPr name="TextBox 15" id="15"/>
          <p:cNvSpPr txBox="true"/>
          <p:nvPr/>
        </p:nvSpPr>
        <p:spPr>
          <a:xfrm rot="0">
            <a:off x="9484429" y="6567808"/>
            <a:ext cx="3574138" cy="2271951"/>
          </a:xfrm>
          <a:prstGeom prst="rect">
            <a:avLst/>
          </a:prstGeom>
        </p:spPr>
        <p:txBody>
          <a:bodyPr anchor="t" rtlCol="false" tIns="0" lIns="0" bIns="0" rIns="0">
            <a:spAutoFit/>
          </a:bodyPr>
          <a:lstStyle/>
          <a:p>
            <a:pPr algn="l">
              <a:lnSpc>
                <a:spcPts val="3572"/>
              </a:lnSpc>
            </a:pPr>
            <a:r>
              <a:rPr lang="en-US" sz="2232">
                <a:solidFill>
                  <a:srgbClr val="EBECEF"/>
                </a:solidFill>
                <a:latin typeface="Arimo"/>
                <a:ea typeface="Arimo"/>
                <a:cs typeface="Arimo"/>
                <a:sym typeface="Arimo"/>
              </a:rPr>
              <a:t>SQL-based databases can handle large volumes of data and support the growing needs of modern, data-driven organizations.</a:t>
            </a:r>
          </a:p>
        </p:txBody>
      </p:sp>
      <p:sp>
        <p:nvSpPr>
          <p:cNvPr name="Freeform 16" id="16" descr="preencoded.png"/>
          <p:cNvSpPr/>
          <p:nvPr/>
        </p:nvSpPr>
        <p:spPr>
          <a:xfrm flipH="false" flipV="false" rot="0">
            <a:off x="13575209" y="3328088"/>
            <a:ext cx="3757017" cy="2321867"/>
          </a:xfrm>
          <a:custGeom>
            <a:avLst/>
            <a:gdLst/>
            <a:ahLst/>
            <a:cxnLst/>
            <a:rect r="r" b="b" t="t" l="l"/>
            <a:pathLst>
              <a:path h="2321867" w="3757017">
                <a:moveTo>
                  <a:pt x="0" y="0"/>
                </a:moveTo>
                <a:lnTo>
                  <a:pt x="3757017" y="0"/>
                </a:lnTo>
                <a:lnTo>
                  <a:pt x="3757017" y="2321867"/>
                </a:lnTo>
                <a:lnTo>
                  <a:pt x="0" y="2321867"/>
                </a:lnTo>
                <a:lnTo>
                  <a:pt x="0" y="0"/>
                </a:lnTo>
                <a:close/>
              </a:path>
            </a:pathLst>
          </a:custGeom>
          <a:blipFill>
            <a:blip r:embed="rId6"/>
            <a:stretch>
              <a:fillRect l="0" t="-103" r="0" b="-103"/>
            </a:stretch>
          </a:blipFill>
        </p:spPr>
      </p:sp>
      <p:sp>
        <p:nvSpPr>
          <p:cNvPr name="TextBox 17" id="17"/>
          <p:cNvSpPr txBox="true"/>
          <p:nvPr/>
        </p:nvSpPr>
        <p:spPr>
          <a:xfrm rot="0">
            <a:off x="13666649" y="6050035"/>
            <a:ext cx="3361164" cy="351473"/>
          </a:xfrm>
          <a:prstGeom prst="rect">
            <a:avLst/>
          </a:prstGeom>
        </p:spPr>
        <p:txBody>
          <a:bodyPr anchor="t" rtlCol="false" tIns="0" lIns="0" bIns="0" rIns="0">
            <a:spAutoFit/>
          </a:bodyPr>
          <a:lstStyle/>
          <a:p>
            <a:pPr algn="l">
              <a:lnSpc>
                <a:spcPts val="3488"/>
              </a:lnSpc>
            </a:pPr>
            <a:r>
              <a:rPr lang="en-US" sz="2791">
                <a:solidFill>
                  <a:srgbClr val="EBECEF"/>
                </a:solidFill>
                <a:latin typeface="Fraunces"/>
                <a:ea typeface="Fraunces"/>
                <a:cs typeface="Fraunces"/>
                <a:sym typeface="Fraunces"/>
              </a:rPr>
              <a:t>Popularity</a:t>
            </a:r>
          </a:p>
        </p:txBody>
      </p:sp>
      <p:sp>
        <p:nvSpPr>
          <p:cNvPr name="TextBox 18" id="18"/>
          <p:cNvSpPr txBox="true"/>
          <p:nvPr/>
        </p:nvSpPr>
        <p:spPr>
          <a:xfrm rot="0">
            <a:off x="13666649" y="6567808"/>
            <a:ext cx="3574137" cy="2271951"/>
          </a:xfrm>
          <a:prstGeom prst="rect">
            <a:avLst/>
          </a:prstGeom>
        </p:spPr>
        <p:txBody>
          <a:bodyPr anchor="t" rtlCol="false" tIns="0" lIns="0" bIns="0" rIns="0">
            <a:spAutoFit/>
          </a:bodyPr>
          <a:lstStyle/>
          <a:p>
            <a:pPr algn="l">
              <a:lnSpc>
                <a:spcPts val="3572"/>
              </a:lnSpc>
            </a:pPr>
            <a:r>
              <a:rPr lang="en-US" sz="2232">
                <a:solidFill>
                  <a:srgbClr val="EBECEF"/>
                </a:solidFill>
                <a:latin typeface="Arimo"/>
                <a:ea typeface="Arimo"/>
                <a:cs typeface="Arimo"/>
                <a:sym typeface="Arimo"/>
              </a:rPr>
              <a:t>SQL is a widely adopted and in-demand skill, making it a valuable addition to any data professional's toolkit.</a:t>
            </a:r>
          </a:p>
        </p:txBody>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8AFC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80E26"/>
            </a:solidFill>
          </p:spPr>
        </p:sp>
      </p:grpSp>
      <p:sp>
        <p:nvSpPr>
          <p:cNvPr name="Freeform 6" id="6"/>
          <p:cNvSpPr/>
          <p:nvPr/>
        </p:nvSpPr>
        <p:spPr>
          <a:xfrm flipH="false" flipV="false" rot="0">
            <a:off x="-1905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61000"/>
            </a:blip>
            <a:stretch>
              <a:fillRect l="0" t="-7664" r="-7593" b="0"/>
            </a:stretch>
          </a:blipFill>
        </p:spPr>
      </p:sp>
      <p:sp>
        <p:nvSpPr>
          <p:cNvPr name="Freeform 7" id="7"/>
          <p:cNvSpPr/>
          <p:nvPr/>
        </p:nvSpPr>
        <p:spPr>
          <a:xfrm flipH="false" flipV="false" rot="0">
            <a:off x="6590733" y="4614166"/>
            <a:ext cx="4114800" cy="1261121"/>
          </a:xfrm>
          <a:custGeom>
            <a:avLst/>
            <a:gdLst/>
            <a:ahLst/>
            <a:cxnLst/>
            <a:rect r="r" b="b" t="t" l="l"/>
            <a:pathLst>
              <a:path h="1261121" w="4114800">
                <a:moveTo>
                  <a:pt x="0" y="0"/>
                </a:moveTo>
                <a:lnTo>
                  <a:pt x="4114800" y="0"/>
                </a:lnTo>
                <a:lnTo>
                  <a:pt x="4114800" y="1261121"/>
                </a:lnTo>
                <a:lnTo>
                  <a:pt x="0" y="1261121"/>
                </a:lnTo>
                <a:lnTo>
                  <a:pt x="0" y="0"/>
                </a:lnTo>
                <a:close/>
              </a:path>
            </a:pathLst>
          </a:custGeom>
          <a:blipFill>
            <a:blip r:embed="rId4"/>
            <a:stretch>
              <a:fillRect l="0" t="-120439" r="0" b="-105841"/>
            </a:stretch>
          </a:blipFill>
        </p:spPr>
      </p:sp>
      <p:pic>
        <p:nvPicPr>
          <p:cNvPr name="Picture 8" id="8"/>
          <p:cNvPicPr>
            <a:picLocks noChangeAspect="true"/>
          </p:cNvPicPr>
          <p:nvPr/>
        </p:nvPicPr>
        <p:blipFill>
          <a:blip r:embed="rId5"/>
          <a:srcRect l="0" t="0" r="0" b="0"/>
          <a:stretch>
            <a:fillRect/>
          </a:stretch>
        </p:blipFill>
        <p:spPr>
          <a:xfrm flipH="false" flipV="false" rot="2424214">
            <a:off x="11784600" y="4791205"/>
            <a:ext cx="939940" cy="907042"/>
          </a:xfrm>
          <a:prstGeom prst="rect">
            <a:avLst/>
          </a:prstGeom>
        </p:spPr>
      </p:pic>
      <p:sp>
        <p:nvSpPr>
          <p:cNvPr name="Freeform 9" id="9"/>
          <p:cNvSpPr/>
          <p:nvPr/>
        </p:nvSpPr>
        <p:spPr>
          <a:xfrm flipH="false" flipV="false" rot="0">
            <a:off x="13394592" y="3783466"/>
            <a:ext cx="3668519" cy="2922520"/>
          </a:xfrm>
          <a:custGeom>
            <a:avLst/>
            <a:gdLst/>
            <a:ahLst/>
            <a:cxnLst/>
            <a:rect r="r" b="b" t="t" l="l"/>
            <a:pathLst>
              <a:path h="2922520" w="3668519">
                <a:moveTo>
                  <a:pt x="0" y="0"/>
                </a:moveTo>
                <a:lnTo>
                  <a:pt x="3668519" y="0"/>
                </a:lnTo>
                <a:lnTo>
                  <a:pt x="3668519" y="2922520"/>
                </a:lnTo>
                <a:lnTo>
                  <a:pt x="0" y="2922520"/>
                </a:lnTo>
                <a:lnTo>
                  <a:pt x="0" y="0"/>
                </a:lnTo>
                <a:close/>
              </a:path>
            </a:pathLst>
          </a:custGeom>
          <a:blipFill>
            <a:blip r:embed="rId6"/>
            <a:stretch>
              <a:fillRect l="0" t="0" r="-67296" b="0"/>
            </a:stretch>
          </a:blipFill>
        </p:spPr>
      </p:sp>
      <p:grpSp>
        <p:nvGrpSpPr>
          <p:cNvPr name="Group 10" id="10"/>
          <p:cNvGrpSpPr/>
          <p:nvPr/>
        </p:nvGrpSpPr>
        <p:grpSpPr>
          <a:xfrm rot="0">
            <a:off x="1028700" y="3320365"/>
            <a:ext cx="4789765" cy="1508306"/>
            <a:chOff x="0" y="0"/>
            <a:chExt cx="6386353" cy="2011074"/>
          </a:xfrm>
        </p:grpSpPr>
        <p:sp>
          <p:nvSpPr>
            <p:cNvPr name="TextBox 11" id="11"/>
            <p:cNvSpPr txBox="true"/>
            <p:nvPr/>
          </p:nvSpPr>
          <p:spPr>
            <a:xfrm rot="0">
              <a:off x="0" y="0"/>
              <a:ext cx="5217985" cy="560620"/>
            </a:xfrm>
            <a:prstGeom prst="rect">
              <a:avLst/>
            </a:prstGeom>
          </p:spPr>
          <p:txBody>
            <a:bodyPr anchor="t" rtlCol="false" tIns="0" lIns="0" bIns="0" rIns="0">
              <a:spAutoFit/>
            </a:bodyPr>
            <a:lstStyle/>
            <a:p>
              <a:pPr algn="l">
                <a:lnSpc>
                  <a:spcPts val="3488"/>
                </a:lnSpc>
              </a:pPr>
              <a:r>
                <a:rPr lang="en-US" sz="2791">
                  <a:solidFill>
                    <a:srgbClr val="FFFFFF"/>
                  </a:solidFill>
                  <a:latin typeface="Fraunces"/>
                  <a:ea typeface="Fraunces"/>
                  <a:cs typeface="Fraunces"/>
                  <a:sym typeface="Fraunces"/>
                </a:rPr>
                <a:t>CREATE DATABASE :</a:t>
              </a:r>
            </a:p>
          </p:txBody>
        </p:sp>
        <p:sp>
          <p:nvSpPr>
            <p:cNvPr name="TextBox 12" id="12"/>
            <p:cNvSpPr txBox="true"/>
            <p:nvPr/>
          </p:nvSpPr>
          <p:spPr>
            <a:xfrm rot="0">
              <a:off x="0" y="873323"/>
              <a:ext cx="6386353" cy="1137751"/>
            </a:xfrm>
            <a:prstGeom prst="rect">
              <a:avLst/>
            </a:prstGeom>
          </p:spPr>
          <p:txBody>
            <a:bodyPr anchor="t" rtlCol="false" tIns="0" lIns="0" bIns="0" rIns="0">
              <a:spAutoFit/>
            </a:bodyPr>
            <a:lstStyle/>
            <a:p>
              <a:pPr algn="l" marL="481997" indent="-240998" lvl="1">
                <a:lnSpc>
                  <a:spcPts val="3572"/>
                </a:lnSpc>
                <a:buFont typeface="Arial"/>
                <a:buChar char="•"/>
              </a:pPr>
              <a:r>
                <a:rPr lang="en-US" sz="2232">
                  <a:solidFill>
                    <a:srgbClr val="EBECEF"/>
                  </a:solidFill>
                  <a:latin typeface="Arimo"/>
                  <a:ea typeface="Arimo"/>
                  <a:cs typeface="Arimo"/>
                  <a:sym typeface="Arimo"/>
                </a:rPr>
                <a:t>DDL command to create a new database named companyy</a:t>
              </a:r>
            </a:p>
          </p:txBody>
        </p:sp>
      </p:grpSp>
      <p:grpSp>
        <p:nvGrpSpPr>
          <p:cNvPr name="Group 13" id="13"/>
          <p:cNvGrpSpPr/>
          <p:nvPr/>
        </p:nvGrpSpPr>
        <p:grpSpPr>
          <a:xfrm rot="0">
            <a:off x="1028700" y="5143500"/>
            <a:ext cx="4789765" cy="1955981"/>
            <a:chOff x="0" y="0"/>
            <a:chExt cx="6386353" cy="2607974"/>
          </a:xfrm>
        </p:grpSpPr>
        <p:sp>
          <p:nvSpPr>
            <p:cNvPr name="TextBox 14" id="14"/>
            <p:cNvSpPr txBox="true"/>
            <p:nvPr/>
          </p:nvSpPr>
          <p:spPr>
            <a:xfrm rot="0">
              <a:off x="0" y="0"/>
              <a:ext cx="5217985" cy="560620"/>
            </a:xfrm>
            <a:prstGeom prst="rect">
              <a:avLst/>
            </a:prstGeom>
          </p:spPr>
          <p:txBody>
            <a:bodyPr anchor="t" rtlCol="false" tIns="0" lIns="0" bIns="0" rIns="0">
              <a:spAutoFit/>
            </a:bodyPr>
            <a:lstStyle/>
            <a:p>
              <a:pPr algn="l">
                <a:lnSpc>
                  <a:spcPts val="3488"/>
                </a:lnSpc>
              </a:pPr>
              <a:r>
                <a:rPr lang="en-US" sz="2791">
                  <a:solidFill>
                    <a:srgbClr val="FFFFFF"/>
                  </a:solidFill>
                  <a:latin typeface="Fraunces"/>
                  <a:ea typeface="Fraunces"/>
                  <a:cs typeface="Fraunces"/>
                  <a:sym typeface="Fraunces"/>
                </a:rPr>
                <a:t>USE :</a:t>
              </a:r>
            </a:p>
          </p:txBody>
        </p:sp>
        <p:sp>
          <p:nvSpPr>
            <p:cNvPr name="TextBox 15" id="15"/>
            <p:cNvSpPr txBox="true"/>
            <p:nvPr/>
          </p:nvSpPr>
          <p:spPr>
            <a:xfrm rot="0">
              <a:off x="0" y="873323"/>
              <a:ext cx="6386353" cy="1734651"/>
            </a:xfrm>
            <a:prstGeom prst="rect">
              <a:avLst/>
            </a:prstGeom>
          </p:spPr>
          <p:txBody>
            <a:bodyPr anchor="t" rtlCol="false" tIns="0" lIns="0" bIns="0" rIns="0">
              <a:spAutoFit/>
            </a:bodyPr>
            <a:lstStyle/>
            <a:p>
              <a:pPr algn="l" marL="481997" indent="-240998" lvl="1">
                <a:lnSpc>
                  <a:spcPts val="3572"/>
                </a:lnSpc>
                <a:buFont typeface="Arial"/>
                <a:buChar char="•"/>
              </a:pPr>
              <a:r>
                <a:rPr lang="en-US" sz="2232">
                  <a:solidFill>
                    <a:srgbClr val="EBECEF"/>
                  </a:solidFill>
                  <a:latin typeface="Arimo"/>
                  <a:ea typeface="Arimo"/>
                  <a:cs typeface="Arimo"/>
                  <a:sym typeface="Arimo"/>
                </a:rPr>
                <a:t>DDL command to select the companyy database for subsequent operations</a:t>
              </a:r>
            </a:p>
          </p:txBody>
        </p:sp>
      </p:grpSp>
      <p:sp>
        <p:nvSpPr>
          <p:cNvPr name="TextBox 16" id="16"/>
          <p:cNvSpPr txBox="true"/>
          <p:nvPr/>
        </p:nvSpPr>
        <p:spPr>
          <a:xfrm rot="0">
            <a:off x="924719" y="1491556"/>
            <a:ext cx="10173281" cy="869474"/>
          </a:xfrm>
          <a:prstGeom prst="rect">
            <a:avLst/>
          </a:prstGeom>
        </p:spPr>
        <p:txBody>
          <a:bodyPr anchor="t" rtlCol="false" tIns="0" lIns="0" bIns="0" rIns="0">
            <a:spAutoFit/>
          </a:bodyPr>
          <a:lstStyle/>
          <a:p>
            <a:pPr algn="l">
              <a:lnSpc>
                <a:spcPts val="6976"/>
              </a:lnSpc>
            </a:pPr>
            <a:r>
              <a:rPr lang="en-US" sz="5581">
                <a:solidFill>
                  <a:srgbClr val="FFFFFF"/>
                </a:solidFill>
                <a:latin typeface="Fraunces"/>
                <a:ea typeface="Fraunces"/>
                <a:cs typeface="Fraunces"/>
                <a:sym typeface="Fraunces"/>
              </a:rPr>
              <a:t>Database Creation and Usage</a:t>
            </a: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8AFC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80E26"/>
            </a:solidFill>
          </p:spPr>
        </p:sp>
      </p:grpSp>
      <p:sp>
        <p:nvSpPr>
          <p:cNvPr name="Freeform 6" id="6"/>
          <p:cNvSpPr/>
          <p:nvPr/>
        </p:nvSpPr>
        <p:spPr>
          <a:xfrm flipH="false" flipV="false" rot="0">
            <a:off x="-1905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61000"/>
            </a:blip>
            <a:stretch>
              <a:fillRect l="0" t="-7664" r="-7593" b="0"/>
            </a:stretch>
          </a:blipFill>
        </p:spPr>
      </p:sp>
      <p:sp>
        <p:nvSpPr>
          <p:cNvPr name="TextBox 7" id="7"/>
          <p:cNvSpPr txBox="true"/>
          <p:nvPr/>
        </p:nvSpPr>
        <p:spPr>
          <a:xfrm rot="0">
            <a:off x="924719" y="1491556"/>
            <a:ext cx="11163865" cy="869474"/>
          </a:xfrm>
          <a:prstGeom prst="rect">
            <a:avLst/>
          </a:prstGeom>
        </p:spPr>
        <p:txBody>
          <a:bodyPr anchor="t" rtlCol="false" tIns="0" lIns="0" bIns="0" rIns="0">
            <a:spAutoFit/>
          </a:bodyPr>
          <a:lstStyle/>
          <a:p>
            <a:pPr algn="l">
              <a:lnSpc>
                <a:spcPts val="6976"/>
              </a:lnSpc>
            </a:pPr>
            <a:r>
              <a:rPr lang="en-US" sz="5581">
                <a:solidFill>
                  <a:srgbClr val="FFFFFF"/>
                </a:solidFill>
                <a:latin typeface="Fraunces"/>
                <a:ea typeface="Fraunces"/>
                <a:cs typeface="Fraunces"/>
                <a:sym typeface="Fraunces"/>
              </a:rPr>
              <a:t>Table Creation &amp; Data Integrity</a:t>
            </a:r>
          </a:p>
        </p:txBody>
      </p:sp>
      <p:grpSp>
        <p:nvGrpSpPr>
          <p:cNvPr name="Group 8" id="8"/>
          <p:cNvGrpSpPr/>
          <p:nvPr/>
        </p:nvGrpSpPr>
        <p:grpSpPr>
          <a:xfrm rot="0">
            <a:off x="1028700" y="2794813"/>
            <a:ext cx="4789765" cy="2403656"/>
            <a:chOff x="0" y="0"/>
            <a:chExt cx="6386353" cy="3204874"/>
          </a:xfrm>
        </p:grpSpPr>
        <p:sp>
          <p:nvSpPr>
            <p:cNvPr name="TextBox 9" id="9"/>
            <p:cNvSpPr txBox="true"/>
            <p:nvPr/>
          </p:nvSpPr>
          <p:spPr>
            <a:xfrm rot="0">
              <a:off x="0" y="0"/>
              <a:ext cx="5217985" cy="560620"/>
            </a:xfrm>
            <a:prstGeom prst="rect">
              <a:avLst/>
            </a:prstGeom>
          </p:spPr>
          <p:txBody>
            <a:bodyPr anchor="t" rtlCol="false" tIns="0" lIns="0" bIns="0" rIns="0">
              <a:spAutoFit/>
            </a:bodyPr>
            <a:lstStyle/>
            <a:p>
              <a:pPr algn="l">
                <a:lnSpc>
                  <a:spcPts val="3488"/>
                </a:lnSpc>
              </a:pPr>
              <a:r>
                <a:rPr lang="en-US" sz="2791">
                  <a:solidFill>
                    <a:srgbClr val="FFFFFF"/>
                  </a:solidFill>
                  <a:latin typeface="Fraunces"/>
                  <a:ea typeface="Fraunces"/>
                  <a:cs typeface="Fraunces"/>
                  <a:sym typeface="Fraunces"/>
                </a:rPr>
                <a:t>CREATE TABLE :</a:t>
              </a:r>
            </a:p>
          </p:txBody>
        </p:sp>
        <p:sp>
          <p:nvSpPr>
            <p:cNvPr name="TextBox 10" id="10"/>
            <p:cNvSpPr txBox="true"/>
            <p:nvPr/>
          </p:nvSpPr>
          <p:spPr>
            <a:xfrm rot="0">
              <a:off x="0" y="873323"/>
              <a:ext cx="6386353" cy="2331551"/>
            </a:xfrm>
            <a:prstGeom prst="rect">
              <a:avLst/>
            </a:prstGeom>
          </p:spPr>
          <p:txBody>
            <a:bodyPr anchor="t" rtlCol="false" tIns="0" lIns="0" bIns="0" rIns="0">
              <a:spAutoFit/>
            </a:bodyPr>
            <a:lstStyle/>
            <a:p>
              <a:pPr algn="l" marL="481997" indent="-240998" lvl="1">
                <a:lnSpc>
                  <a:spcPts val="3572"/>
                </a:lnSpc>
                <a:buFont typeface="Arial"/>
                <a:buChar char="•"/>
              </a:pPr>
              <a:r>
                <a:rPr lang="en-US" sz="2232">
                  <a:solidFill>
                    <a:srgbClr val="EBECEF"/>
                  </a:solidFill>
                  <a:latin typeface="Arimo"/>
                  <a:ea typeface="Arimo"/>
                  <a:cs typeface="Arimo"/>
                  <a:sym typeface="Arimo"/>
                </a:rPr>
                <a:t>This is a Data Definition Language (DDL) command that creates a new table named ‘Employees’</a:t>
              </a:r>
            </a:p>
          </p:txBody>
        </p:sp>
      </p:grpSp>
      <p:sp>
        <p:nvSpPr>
          <p:cNvPr name="TextBox 11" id="11"/>
          <p:cNvSpPr txBox="true"/>
          <p:nvPr/>
        </p:nvSpPr>
        <p:spPr>
          <a:xfrm rot="0">
            <a:off x="1028700" y="5503268"/>
            <a:ext cx="5760795" cy="420465"/>
          </a:xfrm>
          <a:prstGeom prst="rect">
            <a:avLst/>
          </a:prstGeom>
        </p:spPr>
        <p:txBody>
          <a:bodyPr anchor="t" rtlCol="false" tIns="0" lIns="0" bIns="0" rIns="0">
            <a:spAutoFit/>
          </a:bodyPr>
          <a:lstStyle/>
          <a:p>
            <a:pPr algn="l">
              <a:lnSpc>
                <a:spcPts val="3488"/>
              </a:lnSpc>
            </a:pPr>
            <a:r>
              <a:rPr lang="en-US" sz="2791">
                <a:solidFill>
                  <a:srgbClr val="FFFFFF"/>
                </a:solidFill>
                <a:latin typeface="Fraunces"/>
                <a:ea typeface="Fraunces"/>
                <a:cs typeface="Fraunces"/>
                <a:sym typeface="Fraunces"/>
              </a:rPr>
              <a:t>EmployeeID INT PRIMARY KEY :</a:t>
            </a:r>
          </a:p>
        </p:txBody>
      </p:sp>
      <p:sp>
        <p:nvSpPr>
          <p:cNvPr name="TextBox 12" id="12"/>
          <p:cNvSpPr txBox="true"/>
          <p:nvPr/>
        </p:nvSpPr>
        <p:spPr>
          <a:xfrm rot="0">
            <a:off x="1028700" y="6133283"/>
            <a:ext cx="4789765" cy="3563207"/>
          </a:xfrm>
          <a:prstGeom prst="rect">
            <a:avLst/>
          </a:prstGeom>
        </p:spPr>
        <p:txBody>
          <a:bodyPr anchor="t" rtlCol="false" tIns="0" lIns="0" bIns="0" rIns="0">
            <a:spAutoFit/>
          </a:bodyPr>
          <a:lstStyle/>
          <a:p>
            <a:pPr algn="l" marL="481997" indent="-240999" lvl="1">
              <a:lnSpc>
                <a:spcPts val="3572"/>
              </a:lnSpc>
              <a:buFont typeface="Arial"/>
              <a:buChar char="•"/>
            </a:pPr>
            <a:r>
              <a:rPr lang="en-US" sz="2232">
                <a:solidFill>
                  <a:srgbClr val="EBECEF"/>
                </a:solidFill>
                <a:latin typeface="Arimo"/>
                <a:ea typeface="Arimo"/>
                <a:cs typeface="Arimo"/>
                <a:sym typeface="Arimo"/>
              </a:rPr>
              <a:t>Defines a column named ‘EmployeeID’ that stores integer values.</a:t>
            </a:r>
          </a:p>
          <a:p>
            <a:pPr algn="l" marL="481997" indent="-240998" lvl="1">
              <a:lnSpc>
                <a:spcPts val="3572"/>
              </a:lnSpc>
              <a:buFont typeface="Arial"/>
              <a:buChar char="•"/>
            </a:pPr>
            <a:r>
              <a:rPr lang="en-US" sz="2232">
                <a:solidFill>
                  <a:srgbClr val="EBECEF"/>
                </a:solidFill>
                <a:latin typeface="Arimo"/>
                <a:ea typeface="Arimo"/>
                <a:cs typeface="Arimo"/>
                <a:sym typeface="Arimo"/>
              </a:rPr>
              <a:t>The PRIMARY KEY constraint ensures that each ‘EmployeeID’ is unique and not null, uniquely identifying each record in the table.</a:t>
            </a:r>
          </a:p>
        </p:txBody>
      </p:sp>
      <p:grpSp>
        <p:nvGrpSpPr>
          <p:cNvPr name="Group 13" id="13"/>
          <p:cNvGrpSpPr/>
          <p:nvPr/>
        </p:nvGrpSpPr>
        <p:grpSpPr>
          <a:xfrm rot="0">
            <a:off x="6980137" y="3063475"/>
            <a:ext cx="10811726" cy="4879587"/>
            <a:chOff x="0" y="0"/>
            <a:chExt cx="14415635" cy="6506116"/>
          </a:xfrm>
        </p:grpSpPr>
        <p:sp>
          <p:nvSpPr>
            <p:cNvPr name="Freeform 14" id="14"/>
            <p:cNvSpPr/>
            <p:nvPr/>
          </p:nvSpPr>
          <p:spPr>
            <a:xfrm flipH="false" flipV="false" rot="0">
              <a:off x="0" y="2078479"/>
              <a:ext cx="7186298" cy="4427637"/>
            </a:xfrm>
            <a:custGeom>
              <a:avLst/>
              <a:gdLst/>
              <a:ahLst/>
              <a:cxnLst/>
              <a:rect r="r" b="b" t="t" l="l"/>
              <a:pathLst>
                <a:path h="4427637" w="7186298">
                  <a:moveTo>
                    <a:pt x="0" y="0"/>
                  </a:moveTo>
                  <a:lnTo>
                    <a:pt x="7186298" y="0"/>
                  </a:lnTo>
                  <a:lnTo>
                    <a:pt x="7186298" y="4427637"/>
                  </a:lnTo>
                  <a:lnTo>
                    <a:pt x="0" y="4427637"/>
                  </a:lnTo>
                  <a:lnTo>
                    <a:pt x="0" y="0"/>
                  </a:lnTo>
                  <a:close/>
                </a:path>
              </a:pathLst>
            </a:custGeom>
            <a:blipFill>
              <a:blip r:embed="rId4"/>
              <a:stretch>
                <a:fillRect l="0" t="-30624" r="0" b="-31680"/>
              </a:stretch>
            </a:blipFill>
          </p:spPr>
        </p:sp>
        <p:pic>
          <p:nvPicPr>
            <p:cNvPr name="Picture 15" id="15"/>
            <p:cNvPicPr>
              <a:picLocks noChangeAspect="true"/>
            </p:cNvPicPr>
            <p:nvPr/>
          </p:nvPicPr>
          <p:blipFill>
            <a:blip r:embed="rId5"/>
            <a:srcRect l="0" t="0" r="0" b="0"/>
            <a:stretch>
              <a:fillRect/>
            </a:stretch>
          </p:blipFill>
          <p:spPr>
            <a:xfrm flipH="false" flipV="false" rot="682444">
              <a:off x="8383211" y="2841929"/>
              <a:ext cx="1375890" cy="1327734"/>
            </a:xfrm>
            <a:prstGeom prst="rect">
              <a:avLst/>
            </a:prstGeom>
          </p:spPr>
        </p:pic>
        <p:sp>
          <p:nvSpPr>
            <p:cNvPr name="Freeform 16" id="16"/>
            <p:cNvSpPr/>
            <p:nvPr/>
          </p:nvSpPr>
          <p:spPr>
            <a:xfrm flipH="false" flipV="false" rot="0">
              <a:off x="10953928" y="0"/>
              <a:ext cx="3461706" cy="4498537"/>
            </a:xfrm>
            <a:custGeom>
              <a:avLst/>
              <a:gdLst/>
              <a:ahLst/>
              <a:cxnLst/>
              <a:rect r="r" b="b" t="t" l="l"/>
              <a:pathLst>
                <a:path h="4498537" w="3461706">
                  <a:moveTo>
                    <a:pt x="0" y="0"/>
                  </a:moveTo>
                  <a:lnTo>
                    <a:pt x="3461707" y="0"/>
                  </a:lnTo>
                  <a:lnTo>
                    <a:pt x="3461707" y="4498537"/>
                  </a:lnTo>
                  <a:lnTo>
                    <a:pt x="0" y="4498537"/>
                  </a:lnTo>
                  <a:lnTo>
                    <a:pt x="0" y="0"/>
                  </a:lnTo>
                  <a:close/>
                </a:path>
              </a:pathLst>
            </a:custGeom>
            <a:blipFill>
              <a:blip r:embed="rId6"/>
              <a:stretch>
                <a:fillRect l="-19193" t="0" r="0" b="0"/>
              </a:stretch>
            </a:blipFill>
          </p:spPr>
        </p:sp>
      </p:gr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8AFC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80E26"/>
            </a:solidFill>
          </p:spPr>
        </p:sp>
      </p:grpSp>
      <p:sp>
        <p:nvSpPr>
          <p:cNvPr name="Freeform 6" id="6"/>
          <p:cNvSpPr/>
          <p:nvPr/>
        </p:nvSpPr>
        <p:spPr>
          <a:xfrm flipH="false" flipV="false" rot="0">
            <a:off x="-1905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61000"/>
            </a:blip>
            <a:stretch>
              <a:fillRect l="0" t="-7664" r="-7593" b="0"/>
            </a:stretch>
          </a:blipFill>
        </p:spPr>
      </p:sp>
      <p:sp>
        <p:nvSpPr>
          <p:cNvPr name="TextBox 7" id="7"/>
          <p:cNvSpPr txBox="true"/>
          <p:nvPr/>
        </p:nvSpPr>
        <p:spPr>
          <a:xfrm rot="0">
            <a:off x="924719" y="1491556"/>
            <a:ext cx="11163865" cy="869474"/>
          </a:xfrm>
          <a:prstGeom prst="rect">
            <a:avLst/>
          </a:prstGeom>
        </p:spPr>
        <p:txBody>
          <a:bodyPr anchor="t" rtlCol="false" tIns="0" lIns="0" bIns="0" rIns="0">
            <a:spAutoFit/>
          </a:bodyPr>
          <a:lstStyle/>
          <a:p>
            <a:pPr algn="l">
              <a:lnSpc>
                <a:spcPts val="6976"/>
              </a:lnSpc>
            </a:pPr>
            <a:r>
              <a:rPr lang="en-US" sz="5581">
                <a:solidFill>
                  <a:srgbClr val="FFFFFF"/>
                </a:solidFill>
                <a:latin typeface="Fraunces"/>
                <a:ea typeface="Fraunces"/>
                <a:cs typeface="Fraunces"/>
                <a:sym typeface="Fraunces"/>
              </a:rPr>
              <a:t>Table Creation &amp; Data Integrity</a:t>
            </a:r>
          </a:p>
        </p:txBody>
      </p:sp>
      <p:sp>
        <p:nvSpPr>
          <p:cNvPr name="TextBox 8" id="8"/>
          <p:cNvSpPr txBox="true"/>
          <p:nvPr/>
        </p:nvSpPr>
        <p:spPr>
          <a:xfrm rot="0">
            <a:off x="1028700" y="2794813"/>
            <a:ext cx="6537199" cy="420465"/>
          </a:xfrm>
          <a:prstGeom prst="rect">
            <a:avLst/>
          </a:prstGeom>
        </p:spPr>
        <p:txBody>
          <a:bodyPr anchor="t" rtlCol="false" tIns="0" lIns="0" bIns="0" rIns="0">
            <a:spAutoFit/>
          </a:bodyPr>
          <a:lstStyle/>
          <a:p>
            <a:pPr algn="l">
              <a:lnSpc>
                <a:spcPts val="3488"/>
              </a:lnSpc>
            </a:pPr>
            <a:r>
              <a:rPr lang="en-US" sz="2791">
                <a:solidFill>
                  <a:srgbClr val="FFFFFF"/>
                </a:solidFill>
                <a:latin typeface="Fraunces"/>
                <a:ea typeface="Fraunces"/>
                <a:cs typeface="Fraunces"/>
                <a:sym typeface="Fraunces"/>
              </a:rPr>
              <a:t>FirstName VARCHAR(20) NOT NULL :</a:t>
            </a:r>
          </a:p>
        </p:txBody>
      </p:sp>
      <p:sp>
        <p:nvSpPr>
          <p:cNvPr name="TextBox 9" id="9"/>
          <p:cNvSpPr txBox="true"/>
          <p:nvPr/>
        </p:nvSpPr>
        <p:spPr>
          <a:xfrm rot="0">
            <a:off x="1028700" y="3371024"/>
            <a:ext cx="4789765" cy="3115532"/>
          </a:xfrm>
          <a:prstGeom prst="rect">
            <a:avLst/>
          </a:prstGeom>
        </p:spPr>
        <p:txBody>
          <a:bodyPr anchor="t" rtlCol="false" tIns="0" lIns="0" bIns="0" rIns="0">
            <a:spAutoFit/>
          </a:bodyPr>
          <a:lstStyle/>
          <a:p>
            <a:pPr algn="l" marL="481997" indent="-240999" lvl="1">
              <a:lnSpc>
                <a:spcPts val="3572"/>
              </a:lnSpc>
              <a:buFont typeface="Arial"/>
              <a:buChar char="•"/>
            </a:pPr>
            <a:r>
              <a:rPr lang="en-US" sz="2232">
                <a:solidFill>
                  <a:srgbClr val="EBECEF"/>
                </a:solidFill>
                <a:latin typeface="Arimo"/>
                <a:ea typeface="Arimo"/>
                <a:cs typeface="Arimo"/>
                <a:sym typeface="Arimo"/>
              </a:rPr>
              <a:t>Defines a column named ‘FirstName’ that stores variable-length character strings with a maximum length of 20 characters.</a:t>
            </a:r>
          </a:p>
          <a:p>
            <a:pPr algn="l" marL="481997" indent="-240998" lvl="1">
              <a:lnSpc>
                <a:spcPts val="3572"/>
              </a:lnSpc>
              <a:buFont typeface="Arial"/>
              <a:buChar char="•"/>
            </a:pPr>
            <a:r>
              <a:rPr lang="en-US" sz="2232">
                <a:solidFill>
                  <a:srgbClr val="EBECEF"/>
                </a:solidFill>
                <a:latin typeface="Arimo"/>
                <a:ea typeface="Arimo"/>
                <a:cs typeface="Arimo"/>
                <a:sym typeface="Arimo"/>
              </a:rPr>
              <a:t>The NOT NULL constraint ensures that the ‘FirstName’ field cannot be left empty.</a:t>
            </a:r>
          </a:p>
        </p:txBody>
      </p:sp>
      <p:sp>
        <p:nvSpPr>
          <p:cNvPr name="TextBox 10" id="10"/>
          <p:cNvSpPr txBox="true"/>
          <p:nvPr/>
        </p:nvSpPr>
        <p:spPr>
          <a:xfrm rot="0">
            <a:off x="1028700" y="6734207"/>
            <a:ext cx="5760795" cy="420465"/>
          </a:xfrm>
          <a:prstGeom prst="rect">
            <a:avLst/>
          </a:prstGeom>
        </p:spPr>
        <p:txBody>
          <a:bodyPr anchor="t" rtlCol="false" tIns="0" lIns="0" bIns="0" rIns="0">
            <a:spAutoFit/>
          </a:bodyPr>
          <a:lstStyle/>
          <a:p>
            <a:pPr algn="l">
              <a:lnSpc>
                <a:spcPts val="3488"/>
              </a:lnSpc>
            </a:pPr>
            <a:r>
              <a:rPr lang="en-US" sz="2791">
                <a:solidFill>
                  <a:srgbClr val="FFFFFF"/>
                </a:solidFill>
                <a:latin typeface="Fraunces"/>
                <a:ea typeface="Fraunces"/>
                <a:cs typeface="Fraunces"/>
                <a:sym typeface="Fraunces"/>
              </a:rPr>
              <a:t>DepartmentID INT :</a:t>
            </a:r>
          </a:p>
        </p:txBody>
      </p:sp>
      <p:sp>
        <p:nvSpPr>
          <p:cNvPr name="TextBox 11" id="11"/>
          <p:cNvSpPr txBox="true"/>
          <p:nvPr/>
        </p:nvSpPr>
        <p:spPr>
          <a:xfrm rot="0">
            <a:off x="1028700" y="7364222"/>
            <a:ext cx="4789765" cy="1324800"/>
          </a:xfrm>
          <a:prstGeom prst="rect">
            <a:avLst/>
          </a:prstGeom>
        </p:spPr>
        <p:txBody>
          <a:bodyPr anchor="t" rtlCol="false" tIns="0" lIns="0" bIns="0" rIns="0">
            <a:spAutoFit/>
          </a:bodyPr>
          <a:lstStyle/>
          <a:p>
            <a:pPr algn="l" marL="481997" indent="-240998" lvl="1">
              <a:lnSpc>
                <a:spcPts val="3572"/>
              </a:lnSpc>
              <a:buFont typeface="Arial"/>
              <a:buChar char="•"/>
            </a:pPr>
            <a:r>
              <a:rPr lang="en-US" sz="2232">
                <a:solidFill>
                  <a:srgbClr val="EBECEF"/>
                </a:solidFill>
                <a:latin typeface="Arimo"/>
                <a:ea typeface="Arimo"/>
                <a:cs typeface="Arimo"/>
                <a:sym typeface="Arimo"/>
              </a:rPr>
              <a:t>This column will be used to reference the department to which the employee belongs.</a:t>
            </a:r>
          </a:p>
        </p:txBody>
      </p:sp>
      <p:sp>
        <p:nvSpPr>
          <p:cNvPr name="Freeform 12" id="12"/>
          <p:cNvSpPr/>
          <p:nvPr/>
        </p:nvSpPr>
        <p:spPr>
          <a:xfrm flipH="false" flipV="false" rot="0">
            <a:off x="6980137" y="4622334"/>
            <a:ext cx="5389724" cy="3320728"/>
          </a:xfrm>
          <a:custGeom>
            <a:avLst/>
            <a:gdLst/>
            <a:ahLst/>
            <a:cxnLst/>
            <a:rect r="r" b="b" t="t" l="l"/>
            <a:pathLst>
              <a:path h="3320728" w="5389724">
                <a:moveTo>
                  <a:pt x="0" y="0"/>
                </a:moveTo>
                <a:lnTo>
                  <a:pt x="5389724" y="0"/>
                </a:lnTo>
                <a:lnTo>
                  <a:pt x="5389724" y="3320727"/>
                </a:lnTo>
                <a:lnTo>
                  <a:pt x="0" y="3320727"/>
                </a:lnTo>
                <a:lnTo>
                  <a:pt x="0" y="0"/>
                </a:lnTo>
                <a:close/>
              </a:path>
            </a:pathLst>
          </a:custGeom>
          <a:blipFill>
            <a:blip r:embed="rId4"/>
            <a:stretch>
              <a:fillRect l="0" t="-30624" r="0" b="-31680"/>
            </a:stretch>
          </a:blipFill>
        </p:spPr>
      </p:sp>
      <p:pic>
        <p:nvPicPr>
          <p:cNvPr name="Picture 13" id="13"/>
          <p:cNvPicPr>
            <a:picLocks noChangeAspect="true"/>
          </p:cNvPicPr>
          <p:nvPr/>
        </p:nvPicPr>
        <p:blipFill>
          <a:blip r:embed="rId5"/>
          <a:srcRect l="0" t="0" r="0" b="0"/>
          <a:stretch>
            <a:fillRect/>
          </a:stretch>
        </p:blipFill>
        <p:spPr>
          <a:xfrm flipH="false" flipV="false" rot="682444">
            <a:off x="13267545" y="5194921"/>
            <a:ext cx="1031918" cy="995801"/>
          </a:xfrm>
          <a:prstGeom prst="rect">
            <a:avLst/>
          </a:prstGeom>
        </p:spPr>
      </p:pic>
      <p:sp>
        <p:nvSpPr>
          <p:cNvPr name="Freeform 14" id="14"/>
          <p:cNvSpPr/>
          <p:nvPr/>
        </p:nvSpPr>
        <p:spPr>
          <a:xfrm flipH="false" flipV="false" rot="0">
            <a:off x="15195584" y="3063475"/>
            <a:ext cx="2596280" cy="3373903"/>
          </a:xfrm>
          <a:custGeom>
            <a:avLst/>
            <a:gdLst/>
            <a:ahLst/>
            <a:cxnLst/>
            <a:rect r="r" b="b" t="t" l="l"/>
            <a:pathLst>
              <a:path h="3373903" w="2596280">
                <a:moveTo>
                  <a:pt x="0" y="0"/>
                </a:moveTo>
                <a:lnTo>
                  <a:pt x="2596279" y="0"/>
                </a:lnTo>
                <a:lnTo>
                  <a:pt x="2596279" y="3373902"/>
                </a:lnTo>
                <a:lnTo>
                  <a:pt x="0" y="3373902"/>
                </a:lnTo>
                <a:lnTo>
                  <a:pt x="0" y="0"/>
                </a:lnTo>
                <a:close/>
              </a:path>
            </a:pathLst>
          </a:custGeom>
          <a:blipFill>
            <a:blip r:embed="rId6"/>
            <a:stretch>
              <a:fillRect l="-19193" t="0" r="0" b="0"/>
            </a:stretch>
          </a:blipFill>
        </p:spPr>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8AFC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80E26"/>
            </a:solidFill>
          </p:spPr>
        </p:sp>
      </p:grpSp>
      <p:sp>
        <p:nvSpPr>
          <p:cNvPr name="Freeform 6" id="6"/>
          <p:cNvSpPr/>
          <p:nvPr/>
        </p:nvSpPr>
        <p:spPr>
          <a:xfrm flipH="false" flipV="false" rot="0">
            <a:off x="-1905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61000"/>
            </a:blip>
            <a:stretch>
              <a:fillRect l="0" t="-7664" r="-7593" b="0"/>
            </a:stretch>
          </a:blipFill>
        </p:spPr>
      </p:sp>
      <p:sp>
        <p:nvSpPr>
          <p:cNvPr name="TextBox 7" id="7"/>
          <p:cNvSpPr txBox="true"/>
          <p:nvPr/>
        </p:nvSpPr>
        <p:spPr>
          <a:xfrm rot="0">
            <a:off x="924719" y="1491556"/>
            <a:ext cx="11163865" cy="869474"/>
          </a:xfrm>
          <a:prstGeom prst="rect">
            <a:avLst/>
          </a:prstGeom>
        </p:spPr>
        <p:txBody>
          <a:bodyPr anchor="t" rtlCol="false" tIns="0" lIns="0" bIns="0" rIns="0">
            <a:spAutoFit/>
          </a:bodyPr>
          <a:lstStyle/>
          <a:p>
            <a:pPr algn="l">
              <a:lnSpc>
                <a:spcPts val="6976"/>
              </a:lnSpc>
            </a:pPr>
            <a:r>
              <a:rPr lang="en-US" sz="5581">
                <a:solidFill>
                  <a:srgbClr val="FFFFFF"/>
                </a:solidFill>
                <a:latin typeface="Fraunces"/>
                <a:ea typeface="Fraunces"/>
                <a:cs typeface="Fraunces"/>
                <a:sym typeface="Fraunces"/>
              </a:rPr>
              <a:t>Table Creation &amp; Data Integrity</a:t>
            </a:r>
          </a:p>
        </p:txBody>
      </p:sp>
      <p:sp>
        <p:nvSpPr>
          <p:cNvPr name="TextBox 8" id="8"/>
          <p:cNvSpPr txBox="true"/>
          <p:nvPr/>
        </p:nvSpPr>
        <p:spPr>
          <a:xfrm rot="0">
            <a:off x="1028700" y="2794813"/>
            <a:ext cx="6537199" cy="420465"/>
          </a:xfrm>
          <a:prstGeom prst="rect">
            <a:avLst/>
          </a:prstGeom>
        </p:spPr>
        <p:txBody>
          <a:bodyPr anchor="t" rtlCol="false" tIns="0" lIns="0" bIns="0" rIns="0">
            <a:spAutoFit/>
          </a:bodyPr>
          <a:lstStyle/>
          <a:p>
            <a:pPr algn="l">
              <a:lnSpc>
                <a:spcPts val="3488"/>
              </a:lnSpc>
            </a:pPr>
            <a:r>
              <a:rPr lang="en-US" sz="2791">
                <a:solidFill>
                  <a:srgbClr val="FFFFFF"/>
                </a:solidFill>
                <a:latin typeface="Fraunces"/>
                <a:ea typeface="Fraunces"/>
                <a:cs typeface="Fraunces"/>
                <a:sym typeface="Fraunces"/>
              </a:rPr>
              <a:t>HireDate DATE NOT NULL :</a:t>
            </a:r>
          </a:p>
        </p:txBody>
      </p:sp>
      <p:sp>
        <p:nvSpPr>
          <p:cNvPr name="TextBox 9" id="9"/>
          <p:cNvSpPr txBox="true"/>
          <p:nvPr/>
        </p:nvSpPr>
        <p:spPr>
          <a:xfrm rot="0">
            <a:off x="1028700" y="3371024"/>
            <a:ext cx="4789765" cy="877125"/>
          </a:xfrm>
          <a:prstGeom prst="rect">
            <a:avLst/>
          </a:prstGeom>
        </p:spPr>
        <p:txBody>
          <a:bodyPr anchor="t" rtlCol="false" tIns="0" lIns="0" bIns="0" rIns="0">
            <a:spAutoFit/>
          </a:bodyPr>
          <a:lstStyle/>
          <a:p>
            <a:pPr algn="l" marL="481997" indent="-240999" lvl="1">
              <a:lnSpc>
                <a:spcPts val="3572"/>
              </a:lnSpc>
              <a:buFont typeface="Arial"/>
              <a:buChar char="•"/>
            </a:pPr>
            <a:r>
              <a:rPr lang="en-US" sz="2232">
                <a:solidFill>
                  <a:srgbClr val="EBECEF"/>
                </a:solidFill>
                <a:latin typeface="Arimo"/>
                <a:ea typeface="Arimo"/>
                <a:cs typeface="Arimo"/>
                <a:sym typeface="Arimo"/>
              </a:rPr>
              <a:t>Defines a column named ‘HireDate’ that stores date values.</a:t>
            </a:r>
          </a:p>
        </p:txBody>
      </p:sp>
      <p:sp>
        <p:nvSpPr>
          <p:cNvPr name="TextBox 10" id="10"/>
          <p:cNvSpPr txBox="true"/>
          <p:nvPr/>
        </p:nvSpPr>
        <p:spPr>
          <a:xfrm rot="0">
            <a:off x="924719" y="4686300"/>
            <a:ext cx="5760795" cy="858615"/>
          </a:xfrm>
          <a:prstGeom prst="rect">
            <a:avLst/>
          </a:prstGeom>
        </p:spPr>
        <p:txBody>
          <a:bodyPr anchor="t" rtlCol="false" tIns="0" lIns="0" bIns="0" rIns="0">
            <a:spAutoFit/>
          </a:bodyPr>
          <a:lstStyle/>
          <a:p>
            <a:pPr algn="l">
              <a:lnSpc>
                <a:spcPts val="3488"/>
              </a:lnSpc>
            </a:pPr>
            <a:r>
              <a:rPr lang="en-US" sz="2791">
                <a:solidFill>
                  <a:srgbClr val="FFFFFF"/>
                </a:solidFill>
                <a:latin typeface="Fraunces"/>
                <a:ea typeface="Fraunces"/>
                <a:cs typeface="Fraunces"/>
                <a:sym typeface="Fraunces"/>
              </a:rPr>
              <a:t>Salary DECIMAL(10,2) CHECK (Salary &gt; 0) :</a:t>
            </a:r>
          </a:p>
        </p:txBody>
      </p:sp>
      <p:sp>
        <p:nvSpPr>
          <p:cNvPr name="TextBox 11" id="11"/>
          <p:cNvSpPr txBox="true"/>
          <p:nvPr/>
        </p:nvSpPr>
        <p:spPr>
          <a:xfrm rot="0">
            <a:off x="924719" y="5754465"/>
            <a:ext cx="4789765" cy="3115532"/>
          </a:xfrm>
          <a:prstGeom prst="rect">
            <a:avLst/>
          </a:prstGeom>
        </p:spPr>
        <p:txBody>
          <a:bodyPr anchor="t" rtlCol="false" tIns="0" lIns="0" bIns="0" rIns="0">
            <a:spAutoFit/>
          </a:bodyPr>
          <a:lstStyle/>
          <a:p>
            <a:pPr algn="l" marL="481997" indent="-240999" lvl="1">
              <a:lnSpc>
                <a:spcPts val="3572"/>
              </a:lnSpc>
              <a:buFont typeface="Arial"/>
              <a:buChar char="•"/>
            </a:pPr>
            <a:r>
              <a:rPr lang="en-US" sz="2232">
                <a:solidFill>
                  <a:srgbClr val="EBECEF"/>
                </a:solidFill>
                <a:latin typeface="Arimo"/>
                <a:ea typeface="Arimo"/>
                <a:cs typeface="Arimo"/>
                <a:sym typeface="Arimo"/>
              </a:rPr>
              <a:t>Defines a column named Salary that stores decimal values with up to 10 digits in total and 2 digits after the decimal point.</a:t>
            </a:r>
          </a:p>
          <a:p>
            <a:pPr algn="l" marL="481997" indent="-240998" lvl="1">
              <a:lnSpc>
                <a:spcPts val="3572"/>
              </a:lnSpc>
              <a:buFont typeface="Arial"/>
              <a:buChar char="•"/>
            </a:pPr>
            <a:r>
              <a:rPr lang="en-US" sz="2232">
                <a:solidFill>
                  <a:srgbClr val="EBECEF"/>
                </a:solidFill>
                <a:latin typeface="Arimo"/>
                <a:ea typeface="Arimo"/>
                <a:cs typeface="Arimo"/>
                <a:sym typeface="Arimo"/>
              </a:rPr>
              <a:t>The CHECK (Salary &gt; 0) constraint ensures that the salary must be a positive number.</a:t>
            </a:r>
          </a:p>
        </p:txBody>
      </p:sp>
      <p:grpSp>
        <p:nvGrpSpPr>
          <p:cNvPr name="Group 12" id="12"/>
          <p:cNvGrpSpPr/>
          <p:nvPr/>
        </p:nvGrpSpPr>
        <p:grpSpPr>
          <a:xfrm rot="0">
            <a:off x="6980137" y="3063475"/>
            <a:ext cx="10811726" cy="4879587"/>
            <a:chOff x="0" y="0"/>
            <a:chExt cx="14415635" cy="6506116"/>
          </a:xfrm>
        </p:grpSpPr>
        <p:sp>
          <p:nvSpPr>
            <p:cNvPr name="Freeform 13" id="13"/>
            <p:cNvSpPr/>
            <p:nvPr/>
          </p:nvSpPr>
          <p:spPr>
            <a:xfrm flipH="false" flipV="false" rot="0">
              <a:off x="0" y="2078479"/>
              <a:ext cx="7186298" cy="4427637"/>
            </a:xfrm>
            <a:custGeom>
              <a:avLst/>
              <a:gdLst/>
              <a:ahLst/>
              <a:cxnLst/>
              <a:rect r="r" b="b" t="t" l="l"/>
              <a:pathLst>
                <a:path h="4427637" w="7186298">
                  <a:moveTo>
                    <a:pt x="0" y="0"/>
                  </a:moveTo>
                  <a:lnTo>
                    <a:pt x="7186298" y="0"/>
                  </a:lnTo>
                  <a:lnTo>
                    <a:pt x="7186298" y="4427637"/>
                  </a:lnTo>
                  <a:lnTo>
                    <a:pt x="0" y="4427637"/>
                  </a:lnTo>
                  <a:lnTo>
                    <a:pt x="0" y="0"/>
                  </a:lnTo>
                  <a:close/>
                </a:path>
              </a:pathLst>
            </a:custGeom>
            <a:blipFill>
              <a:blip r:embed="rId4"/>
              <a:stretch>
                <a:fillRect l="0" t="-30624" r="0" b="-31680"/>
              </a:stretch>
            </a:blipFill>
          </p:spPr>
        </p:sp>
        <p:pic>
          <p:nvPicPr>
            <p:cNvPr name="Picture 14" id="14"/>
            <p:cNvPicPr>
              <a:picLocks noChangeAspect="true"/>
            </p:cNvPicPr>
            <p:nvPr/>
          </p:nvPicPr>
          <p:blipFill>
            <a:blip r:embed="rId5"/>
            <a:srcRect l="0" t="0" r="0" b="0"/>
            <a:stretch>
              <a:fillRect/>
            </a:stretch>
          </p:blipFill>
          <p:spPr>
            <a:xfrm flipH="false" flipV="false" rot="682444">
              <a:off x="8383211" y="2841929"/>
              <a:ext cx="1375890" cy="1327734"/>
            </a:xfrm>
            <a:prstGeom prst="rect">
              <a:avLst/>
            </a:prstGeom>
          </p:spPr>
        </p:pic>
        <p:sp>
          <p:nvSpPr>
            <p:cNvPr name="Freeform 15" id="15"/>
            <p:cNvSpPr/>
            <p:nvPr/>
          </p:nvSpPr>
          <p:spPr>
            <a:xfrm flipH="false" flipV="false" rot="0">
              <a:off x="10953928" y="0"/>
              <a:ext cx="3461706" cy="4498537"/>
            </a:xfrm>
            <a:custGeom>
              <a:avLst/>
              <a:gdLst/>
              <a:ahLst/>
              <a:cxnLst/>
              <a:rect r="r" b="b" t="t" l="l"/>
              <a:pathLst>
                <a:path h="4498537" w="3461706">
                  <a:moveTo>
                    <a:pt x="0" y="0"/>
                  </a:moveTo>
                  <a:lnTo>
                    <a:pt x="3461707" y="0"/>
                  </a:lnTo>
                  <a:lnTo>
                    <a:pt x="3461707" y="4498537"/>
                  </a:lnTo>
                  <a:lnTo>
                    <a:pt x="0" y="4498537"/>
                  </a:lnTo>
                  <a:lnTo>
                    <a:pt x="0" y="0"/>
                  </a:lnTo>
                  <a:close/>
                </a:path>
              </a:pathLst>
            </a:custGeom>
            <a:blipFill>
              <a:blip r:embed="rId6"/>
              <a:stretch>
                <a:fillRect l="-19193" t="0" r="0" b="0"/>
              </a:stretch>
            </a:blipFill>
          </p:spPr>
        </p:sp>
      </p:gr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8AFC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80E26"/>
            </a:solidFill>
          </p:spPr>
        </p:sp>
      </p:grpSp>
      <p:sp>
        <p:nvSpPr>
          <p:cNvPr name="Freeform 6" id="6"/>
          <p:cNvSpPr/>
          <p:nvPr/>
        </p:nvSpPr>
        <p:spPr>
          <a:xfrm flipH="false" flipV="false" rot="0">
            <a:off x="28575"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61000"/>
            </a:blip>
            <a:stretch>
              <a:fillRect l="0" t="-7664" r="-7593" b="0"/>
            </a:stretch>
          </a:blipFill>
        </p:spPr>
      </p:sp>
      <p:sp>
        <p:nvSpPr>
          <p:cNvPr name="Freeform 7" id="7"/>
          <p:cNvSpPr/>
          <p:nvPr/>
        </p:nvSpPr>
        <p:spPr>
          <a:xfrm flipH="false" flipV="false" rot="0">
            <a:off x="1028700" y="3673256"/>
            <a:ext cx="7640871" cy="2940488"/>
          </a:xfrm>
          <a:custGeom>
            <a:avLst/>
            <a:gdLst/>
            <a:ahLst/>
            <a:cxnLst/>
            <a:rect r="r" b="b" t="t" l="l"/>
            <a:pathLst>
              <a:path h="2940488" w="7640871">
                <a:moveTo>
                  <a:pt x="0" y="0"/>
                </a:moveTo>
                <a:lnTo>
                  <a:pt x="7640871" y="0"/>
                </a:lnTo>
                <a:lnTo>
                  <a:pt x="7640871" y="2940488"/>
                </a:lnTo>
                <a:lnTo>
                  <a:pt x="0" y="2940488"/>
                </a:lnTo>
                <a:lnTo>
                  <a:pt x="0" y="0"/>
                </a:lnTo>
                <a:close/>
              </a:path>
            </a:pathLst>
          </a:custGeom>
          <a:blipFill>
            <a:blip r:embed="rId4"/>
            <a:stretch>
              <a:fillRect l="-4821" t="-93402" r="-6089" b="-94799"/>
            </a:stretch>
          </a:blipFill>
        </p:spPr>
      </p:sp>
      <p:pic>
        <p:nvPicPr>
          <p:cNvPr name="Picture 8" id="8"/>
          <p:cNvPicPr>
            <a:picLocks noChangeAspect="true"/>
          </p:cNvPicPr>
          <p:nvPr/>
        </p:nvPicPr>
        <p:blipFill>
          <a:blip r:embed="rId5"/>
          <a:srcRect l="0" t="0" r="0" b="0"/>
          <a:stretch>
            <a:fillRect/>
          </a:stretch>
        </p:blipFill>
        <p:spPr>
          <a:xfrm flipH="false" flipV="false" rot="1270338">
            <a:off x="9643882" y="4645600"/>
            <a:ext cx="1031918" cy="995801"/>
          </a:xfrm>
          <a:prstGeom prst="rect">
            <a:avLst/>
          </a:prstGeom>
        </p:spPr>
      </p:pic>
      <p:sp>
        <p:nvSpPr>
          <p:cNvPr name="Freeform 9" id="9"/>
          <p:cNvSpPr/>
          <p:nvPr/>
        </p:nvSpPr>
        <p:spPr>
          <a:xfrm flipH="false" flipV="false" rot="0">
            <a:off x="11475730" y="3391134"/>
            <a:ext cx="5558521" cy="3504732"/>
          </a:xfrm>
          <a:custGeom>
            <a:avLst/>
            <a:gdLst/>
            <a:ahLst/>
            <a:cxnLst/>
            <a:rect r="r" b="b" t="t" l="l"/>
            <a:pathLst>
              <a:path h="3504732" w="5558521">
                <a:moveTo>
                  <a:pt x="0" y="0"/>
                </a:moveTo>
                <a:lnTo>
                  <a:pt x="5558521" y="0"/>
                </a:lnTo>
                <a:lnTo>
                  <a:pt x="5558521" y="3504732"/>
                </a:lnTo>
                <a:lnTo>
                  <a:pt x="0" y="3504732"/>
                </a:lnTo>
                <a:lnTo>
                  <a:pt x="0" y="0"/>
                </a:lnTo>
                <a:close/>
              </a:path>
            </a:pathLst>
          </a:custGeom>
          <a:blipFill>
            <a:blip r:embed="rId6"/>
            <a:stretch>
              <a:fillRect l="-12913" t="0" r="0" b="0"/>
            </a:stretch>
          </a:blipFill>
        </p:spPr>
      </p:sp>
      <p:sp>
        <p:nvSpPr>
          <p:cNvPr name="TextBox 10" id="10"/>
          <p:cNvSpPr txBox="true"/>
          <p:nvPr/>
        </p:nvSpPr>
        <p:spPr>
          <a:xfrm rot="0">
            <a:off x="924719" y="1491556"/>
            <a:ext cx="11163865" cy="869474"/>
          </a:xfrm>
          <a:prstGeom prst="rect">
            <a:avLst/>
          </a:prstGeom>
        </p:spPr>
        <p:txBody>
          <a:bodyPr anchor="t" rtlCol="false" tIns="0" lIns="0" bIns="0" rIns="0">
            <a:spAutoFit/>
          </a:bodyPr>
          <a:lstStyle/>
          <a:p>
            <a:pPr algn="l">
              <a:lnSpc>
                <a:spcPts val="6976"/>
              </a:lnSpc>
            </a:pPr>
            <a:r>
              <a:rPr lang="en-US" sz="5581">
                <a:solidFill>
                  <a:srgbClr val="FFFFFF"/>
                </a:solidFill>
                <a:latin typeface="Fraunces"/>
                <a:ea typeface="Fraunces"/>
                <a:cs typeface="Fraunces"/>
                <a:sym typeface="Fraunces"/>
              </a:rPr>
              <a:t>Table Creation &amp; Data Integrity</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DAGLVnu4hlc</dc:identifier>
  <dcterms:modified xsi:type="dcterms:W3CDTF">2011-08-01T06:04:30Z</dcterms:modified>
  <cp:revision>1</cp:revision>
  <dc:title>SQL Project</dc:title>
</cp:coreProperties>
</file>